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13"/>
  </p:notesMasterIdLst>
  <p:sldIdLst>
    <p:sldId id="261" r:id="rId2"/>
    <p:sldId id="271" r:id="rId3"/>
    <p:sldId id="263" r:id="rId4"/>
    <p:sldId id="262" r:id="rId5"/>
    <p:sldId id="264" r:id="rId6"/>
    <p:sldId id="265" r:id="rId7"/>
    <p:sldId id="266" r:id="rId8"/>
    <p:sldId id="267" r:id="rId9"/>
    <p:sldId id="268" r:id="rId10"/>
    <p:sldId id="270" r:id="rId11"/>
    <p:sldId id="272" r:id="rId1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om W. Bell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988" autoAdjust="0"/>
    <p:restoredTop sz="87783" autoAdjust="0"/>
  </p:normalViewPr>
  <p:slideViewPr>
    <p:cSldViewPr>
      <p:cViewPr varScale="1">
        <p:scale>
          <a:sx n="95" d="100"/>
          <a:sy n="95" d="100"/>
        </p:scale>
        <p:origin x="-120" y="-2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0" d="100"/>
          <a:sy n="90" d="100"/>
        </p:scale>
        <p:origin x="-232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commentAuthors" Target="commentAuthors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B1DBE31-08C5-F44A-B53D-27796B965A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9915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Relationship Id="rId3" Type="http://schemas.openxmlformats.org/officeDocument/2006/relationships/image" Target="../media/image9.jpg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E24031-2B91-124B-9F2B-D5B1C477025D}" type="slidenum">
              <a:rPr lang="en-US"/>
              <a:pPr/>
              <a:t>1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/>
              <a:t>Photo by Dwight Burdette</a:t>
            </a:r>
          </a:p>
          <a:p>
            <a:r>
              <a:rPr lang="en-US" dirty="0" smtClean="0"/>
              <a:t>Under Creative Commons Attribution 3.0 </a:t>
            </a:r>
            <a:r>
              <a:rPr lang="en-US" dirty="0" err="1" smtClean="0"/>
              <a:t>Unported</a:t>
            </a:r>
            <a:r>
              <a:rPr lang="en-US" dirty="0" smtClean="0"/>
              <a:t> License</a:t>
            </a:r>
          </a:p>
          <a:p>
            <a:r>
              <a:rPr lang="en-US" dirty="0" smtClean="0"/>
              <a:t>https</a:t>
            </a:r>
            <a:r>
              <a:rPr lang="en-US" dirty="0"/>
              <a:t>://</a:t>
            </a:r>
            <a:r>
              <a:rPr lang="en-US" dirty="0" err="1"/>
              <a:t>commons.wikimedia.org</a:t>
            </a:r>
            <a:r>
              <a:rPr lang="en-US" dirty="0"/>
              <a:t>/wiki/</a:t>
            </a:r>
            <a:r>
              <a:rPr lang="en-US" dirty="0" err="1" smtClean="0"/>
              <a:t>File:Old_Abandoned_House_Newport_Tennessee.JPG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E24031-2B91-124B-9F2B-D5B1C477025D}" type="slidenum">
              <a:rPr lang="en-US"/>
              <a:pPr/>
              <a:t>10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upload.wikimedia.org</a:t>
            </a:r>
            <a:r>
              <a:rPr lang="en-US" dirty="0" smtClean="0"/>
              <a:t>/</a:t>
            </a:r>
            <a:r>
              <a:rPr lang="en-US" dirty="0" err="1" smtClean="0"/>
              <a:t>wikipedia</a:t>
            </a:r>
            <a:r>
              <a:rPr lang="en-US" dirty="0" smtClean="0"/>
              <a:t>/commons/7/75/Sold-</a:t>
            </a:r>
            <a:r>
              <a:rPr lang="en-US" dirty="0" err="1" smtClean="0"/>
              <a:t>sign.jpg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E24031-2B91-124B-9F2B-D5B1C477025D}" type="slidenum">
              <a:rPr lang="en-US"/>
              <a:pPr/>
              <a:t>11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/>
              <a:t>licensed under the Creative Commons Attribution-Share Alike 2.0 Generic license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/>
              <a:t>This image was originally posted to Flickr by </a:t>
            </a:r>
            <a:r>
              <a:rPr lang="en-US" dirty="0" err="1"/>
              <a:t>baldeaglebluff</a:t>
            </a:r>
            <a:r>
              <a:rPr lang="en-US" dirty="0"/>
              <a:t> at http://</a:t>
            </a:r>
            <a:r>
              <a:rPr lang="en-US" dirty="0" err="1"/>
              <a:t>flickr.com</a:t>
            </a:r>
            <a:r>
              <a:rPr lang="en-US" dirty="0"/>
              <a:t>/photos/13731249@N02/4060903093. It was reviewed on 29 October 2010 by the </a:t>
            </a:r>
            <a:r>
              <a:rPr lang="en-US" dirty="0" err="1"/>
              <a:t>FlickreviewR</a:t>
            </a:r>
            <a:r>
              <a:rPr lang="en-US" dirty="0"/>
              <a:t> robot and was confirmed to be licensed under the terms of the cc-by-sa-2.0.</a:t>
            </a:r>
          </a:p>
          <a:p>
            <a:endParaRPr lang="en-US" dirty="0" smtClean="0"/>
          </a:p>
          <a:p>
            <a:r>
              <a:rPr lang="en-US" dirty="0" smtClean="0"/>
              <a:t>https</a:t>
            </a:r>
            <a:r>
              <a:rPr lang="en-US" dirty="0"/>
              <a:t>://</a:t>
            </a:r>
            <a:r>
              <a:rPr lang="en-US" dirty="0" err="1"/>
              <a:t>commons.wikimedia.org</a:t>
            </a:r>
            <a:r>
              <a:rPr lang="en-US" dirty="0"/>
              <a:t>/wiki/</a:t>
            </a:r>
            <a:r>
              <a:rPr lang="en-US" dirty="0" err="1"/>
              <a:t>File:Holland_Island_house.jpg</a:t>
            </a:r>
            <a:endParaRPr lang="en-US" dirty="0"/>
          </a:p>
        </p:txBody>
      </p:sp>
      <p:pic>
        <p:nvPicPr>
          <p:cNvPr id="2" name="Picture 1" descr="Holland_Island_hous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400" y="685800"/>
            <a:ext cx="3454400" cy="2590800"/>
          </a:xfrm>
          <a:prstGeom prst="rect">
            <a:avLst/>
          </a:prstGeom>
        </p:spPr>
      </p:pic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E24031-2B91-124B-9F2B-D5B1C477025D}" type="slidenum">
              <a:rPr lang="en-US"/>
              <a:pPr/>
              <a:t>2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/>
              <a:t>Photo </a:t>
            </a:r>
            <a:r>
              <a:rPr lang="en-US" dirty="0"/>
              <a:t>by </a:t>
            </a:r>
            <a:r>
              <a:rPr lang="en-US" dirty="0" err="1" smtClean="0"/>
              <a:t>Infrogmation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Licensed under </a:t>
            </a:r>
            <a:r>
              <a:rPr lang="en-US" dirty="0"/>
              <a:t>the Creative Commons Attribution-Share Alike 2.0 Generic license.</a:t>
            </a:r>
          </a:p>
          <a:p>
            <a:endParaRPr lang="en-US" dirty="0"/>
          </a:p>
          <a:p>
            <a:r>
              <a:rPr lang="en-US" dirty="0" smtClean="0"/>
              <a:t>https</a:t>
            </a:r>
            <a:r>
              <a:rPr lang="en-US" dirty="0"/>
              <a:t>://</a:t>
            </a:r>
            <a:r>
              <a:rPr lang="en-US" dirty="0" err="1"/>
              <a:t>commons.wikimedia.org</a:t>
            </a:r>
            <a:r>
              <a:rPr lang="en-US" dirty="0"/>
              <a:t>/wiki/File:Baronne_at_Second_Down_River_June_2011.jpg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E24031-2B91-124B-9F2B-D5B1C477025D}" type="slidenum">
              <a:rPr lang="en-US"/>
              <a:pPr/>
              <a:t>3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E24031-2B91-124B-9F2B-D5B1C477025D}" type="slidenum">
              <a:rPr lang="en-US"/>
              <a:pPr/>
              <a:t>4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/>
              <a:t>Photo by Stuart </a:t>
            </a:r>
            <a:r>
              <a:rPr lang="en-US" dirty="0" err="1" smtClean="0"/>
              <a:t>Spivack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/>
              <a:t>L</a:t>
            </a:r>
            <a:r>
              <a:rPr lang="en-US" dirty="0" smtClean="0"/>
              <a:t>icensed </a:t>
            </a:r>
            <a:r>
              <a:rPr lang="en-US" dirty="0"/>
              <a:t>under the Creative Commons Attribution-Share Alike 2.0 Generic license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https</a:t>
            </a:r>
            <a:r>
              <a:rPr lang="en-US" dirty="0"/>
              <a:t>://</a:t>
            </a:r>
            <a:r>
              <a:rPr lang="en-US" dirty="0" err="1"/>
              <a:t>commons.wikimedia.org</a:t>
            </a:r>
            <a:r>
              <a:rPr lang="en-US" dirty="0"/>
              <a:t>/wiki/</a:t>
            </a:r>
            <a:r>
              <a:rPr lang="en-US" dirty="0" err="1"/>
              <a:t>File:Abandoned_Home_in_Cleveland.jpg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E24031-2B91-124B-9F2B-D5B1C477025D}" type="slidenum">
              <a:rPr lang="en-US"/>
              <a:pPr/>
              <a:t>5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E24031-2B91-124B-9F2B-D5B1C477025D}" type="slidenum">
              <a:rPr lang="en-US"/>
              <a:pPr/>
              <a:t>6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/>
              <a:t>Photo provided </a:t>
            </a:r>
            <a:r>
              <a:rPr lang="en-US" dirty="0"/>
              <a:t>to Wikimedia Commons by the National Archives and Records Administration as part of a cooperation project. The National Archives and Records Administration provides images depicting American and global history which are public domain or licensed under a free </a:t>
            </a:r>
            <a:r>
              <a:rPr lang="en-US" dirty="0" smtClean="0"/>
              <a:t>license.</a:t>
            </a:r>
          </a:p>
          <a:p>
            <a:endParaRPr lang="en-US" dirty="0" smtClean="0"/>
          </a:p>
          <a:p>
            <a:r>
              <a:rPr lang="en-US" dirty="0"/>
              <a:t>Frank J. (Frank John) </a:t>
            </a:r>
            <a:r>
              <a:rPr lang="en-US" dirty="0" err="1"/>
              <a:t>Aleksandrowicz</a:t>
            </a:r>
            <a:r>
              <a:rPr lang="en-US" dirty="0"/>
              <a:t>, 1921-, Photographer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commons.wikimedia.org</a:t>
            </a:r>
            <a:r>
              <a:rPr lang="en-US" dirty="0"/>
              <a:t>/</a:t>
            </a:r>
            <a:r>
              <a:rPr lang="en-US" dirty="0" smtClean="0"/>
              <a:t>wiki/</a:t>
            </a:r>
            <a:r>
              <a:rPr lang="en-US" dirty="0"/>
              <a:t>File:ABANDONED_INNER_CITY_HOME_AT_10212_WILBUR_AVENUE_ATTRACTS_VANDALS_AND_LITTERBUGS_-_NARA_-_550263.jpg</a:t>
            </a: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E24031-2B91-124B-9F2B-D5B1C477025D}" type="slidenum">
              <a:rPr lang="en-US"/>
              <a:pPr/>
              <a:t>7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E24031-2B91-124B-9F2B-D5B1C477025D}" type="slidenum">
              <a:rPr lang="en-US"/>
              <a:pPr/>
              <a:t>8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/>
              <a:t>Photo </a:t>
            </a:r>
            <a:r>
              <a:rPr lang="en-US" dirty="0"/>
              <a:t>licensed under the Creative Commons Attribution-Share Alike 4.0 International, 3.0 </a:t>
            </a:r>
            <a:r>
              <a:rPr lang="en-US" dirty="0" err="1"/>
              <a:t>Unported</a:t>
            </a:r>
            <a:r>
              <a:rPr lang="en-US" dirty="0"/>
              <a:t>, 2.5 Generic, 2.0 Generic and 1.0 Generic license.</a:t>
            </a:r>
          </a:p>
          <a:p>
            <a:endParaRPr lang="en-US" dirty="0" smtClean="0"/>
          </a:p>
          <a:p>
            <a:r>
              <a:rPr lang="en-US" dirty="0" smtClean="0"/>
              <a:t>Author: </a:t>
            </a:r>
            <a:r>
              <a:rPr lang="en-US" dirty="0" err="1" smtClean="0"/>
              <a:t>Herbythyme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https</a:t>
            </a:r>
            <a:r>
              <a:rPr lang="en-US" dirty="0"/>
              <a:t>://</a:t>
            </a:r>
            <a:r>
              <a:rPr lang="en-US" dirty="0" err="1"/>
              <a:t>commons.wikimedia.org</a:t>
            </a:r>
            <a:r>
              <a:rPr lang="en-US" dirty="0"/>
              <a:t>/wiki/File:Corfe_Castle_stitch_2.jpg</a:t>
            </a:r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E24031-2B91-124B-9F2B-D5B1C477025D}" type="slidenum">
              <a:rPr lang="en-US"/>
              <a:pPr/>
              <a:t>9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upload.wikimedia.org</a:t>
            </a:r>
            <a:r>
              <a:rPr lang="en-US" dirty="0" smtClean="0"/>
              <a:t>/</a:t>
            </a:r>
            <a:r>
              <a:rPr lang="en-US" dirty="0" err="1" smtClean="0"/>
              <a:t>wikipedia</a:t>
            </a:r>
            <a:r>
              <a:rPr lang="en-US" dirty="0" smtClean="0"/>
              <a:t>/commons/8/8e/Dalmore_House%2C_front_door%2C_Stair.JPG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5FBB23-4875-ED4A-B276-A7AA9C518B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380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D9E9B6-DC14-3C4C-A245-D9AADAE02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828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C483D4-C04C-B442-8B7E-DE3DA74DA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686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5AC967-B819-3C48-A6C3-AECB3D3AC4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053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C13B93-D326-E040-AF92-80E89A167A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402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7FB764-C795-F944-8A1B-173D9628B2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99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1258F3-349B-2645-B22A-C528464420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067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4294A5-3FAE-9249-B598-CDB2474050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1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1D184B-AC6B-AD4E-A9C3-718FDE29A1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57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CBBD7D-7136-C84E-A5EF-C52129DA20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814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EB4E2D-2E7F-3346-9DB4-99CF91C6CF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975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B4C44EF-5567-B446-A866-1D89D136836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152400"/>
            <a:ext cx="6858000" cy="6172200"/>
          </a:xfrm>
        </p:spPr>
        <p:txBody>
          <a:bodyPr/>
          <a:lstStyle/>
          <a:p>
            <a:r>
              <a:rPr lang="en-US" sz="3600" b="1" i="1" dirty="0" smtClean="0"/>
              <a:t>Disclose It!</a:t>
            </a:r>
            <a:endParaRPr lang="en-US" sz="3600" b="1" i="1" dirty="0" smtClean="0">
              <a:solidFill>
                <a:schemeClr val="tx1"/>
              </a:solidFill>
            </a:endParaRPr>
          </a:p>
          <a:p>
            <a:pPr algn="l"/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b="1" dirty="0" smtClean="0">
                <a:solidFill>
                  <a:schemeClr val="tx1"/>
                </a:solidFill>
              </a:rPr>
              <a:t>A Song About the Duty to Disclose Defects in Real Property</a:t>
            </a:r>
            <a:endParaRPr lang="en-US" sz="1600" b="1" dirty="0" smtClean="0"/>
          </a:p>
          <a:p>
            <a:endParaRPr lang="en-US" sz="1600" dirty="0"/>
          </a:p>
          <a:p>
            <a:r>
              <a:rPr lang="en-US" sz="1200" dirty="0" smtClean="0">
                <a:solidFill>
                  <a:schemeClr val="tx1"/>
                </a:solidFill>
              </a:rPr>
              <a:t>Sponsored by Mr. Lucas </a:t>
            </a:r>
            <a:r>
              <a:rPr lang="en-US" sz="1200" dirty="0" err="1" smtClean="0">
                <a:solidFill>
                  <a:schemeClr val="tx1"/>
                </a:solidFill>
              </a:rPr>
              <a:t>Salava</a:t>
            </a:r>
            <a:endParaRPr lang="en-US" sz="1200" dirty="0" smtClean="0">
              <a:solidFill>
                <a:schemeClr val="tx1"/>
              </a:solidFill>
            </a:endParaRPr>
          </a:p>
          <a:p>
            <a:r>
              <a:rPr lang="en-US" sz="1200" dirty="0" smtClean="0"/>
              <a:t>For the 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2011 Chapman Law School Public Interest Law Foundation Fundraiser</a:t>
            </a:r>
          </a:p>
          <a:p>
            <a:endParaRPr lang="en-US" sz="1200" b="1" dirty="0"/>
          </a:p>
          <a:p>
            <a:endParaRPr lang="en-US" sz="1200" b="1" dirty="0" smtClean="0">
              <a:solidFill>
                <a:schemeClr val="tx1"/>
              </a:solidFill>
            </a:endParaRPr>
          </a:p>
          <a:p>
            <a:endParaRPr lang="en-US" sz="1200" b="1" dirty="0"/>
          </a:p>
          <a:p>
            <a:endParaRPr lang="en-US" sz="1200" b="1" dirty="0" smtClean="0">
              <a:solidFill>
                <a:schemeClr val="tx1"/>
              </a:solidFill>
            </a:endParaRPr>
          </a:p>
          <a:p>
            <a:endParaRPr lang="en-US" sz="1600" dirty="0"/>
          </a:p>
          <a:p>
            <a:endParaRPr lang="en-US" sz="1600" dirty="0" smtClean="0">
              <a:solidFill>
                <a:schemeClr val="tx1"/>
              </a:solidFill>
            </a:endParaRPr>
          </a:p>
          <a:p>
            <a:endParaRPr lang="en-US" sz="1600" dirty="0"/>
          </a:p>
          <a:p>
            <a:endParaRPr lang="en-US" sz="1600" dirty="0" smtClean="0">
              <a:solidFill>
                <a:schemeClr val="tx1"/>
              </a:solidFill>
            </a:endParaRPr>
          </a:p>
          <a:p>
            <a:endParaRPr lang="en-US" sz="1600" dirty="0"/>
          </a:p>
          <a:p>
            <a:endParaRPr lang="en-US" sz="1600" dirty="0" smtClean="0">
              <a:solidFill>
                <a:schemeClr val="tx1"/>
              </a:solidFill>
            </a:endParaRP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 smtClean="0">
              <a:solidFill>
                <a:schemeClr val="tx1"/>
              </a:solidFill>
            </a:endParaRPr>
          </a:p>
          <a:p>
            <a:pPr algn="l"/>
            <a:r>
              <a:rPr lang="en-US" sz="1600" dirty="0">
                <a:solidFill>
                  <a:schemeClr val="tx1"/>
                </a:solidFill>
              </a:rPr>
              <a:t> </a:t>
            </a:r>
            <a:endParaRPr lang="en-US" sz="1600" u="sng" dirty="0">
              <a:solidFill>
                <a:schemeClr val="tx1"/>
              </a:solidFill>
            </a:endParaRPr>
          </a:p>
          <a:p>
            <a:pPr algn="l"/>
            <a:r>
              <a:rPr lang="en-US" sz="1600" i="1" dirty="0">
                <a:solidFill>
                  <a:schemeClr val="tx1"/>
                </a:solidFill>
              </a:rPr>
              <a:t> </a:t>
            </a:r>
            <a:endParaRPr lang="en-US" sz="1600" u="sng" dirty="0" smtClean="0"/>
          </a:p>
        </p:txBody>
      </p:sp>
      <p:sp>
        <p:nvSpPr>
          <p:cNvPr id="35844" name="AutoShape 4"/>
          <p:cNvSpPr>
            <a:spLocks noChangeArrowheads="1"/>
          </p:cNvSpPr>
          <p:nvPr/>
        </p:nvSpPr>
        <p:spPr bwMode="auto">
          <a:xfrm>
            <a:off x="0" y="0"/>
            <a:ext cx="1752600" cy="68580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1"/>
              </a:solidFill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2133600" y="4953000"/>
            <a:ext cx="6553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endParaRPr lang="en-US"/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0" y="6583363"/>
            <a:ext cx="9144000" cy="274637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rgbClr val="4775FF"/>
                </a:solidFill>
              </a:rPr>
              <a:t>Words and Music </a:t>
            </a:r>
            <a:r>
              <a:rPr lang="en-US" sz="1200" dirty="0" err="1">
                <a:solidFill>
                  <a:srgbClr val="4775FF"/>
                </a:solidFill>
              </a:rPr>
              <a:t>Uncopyright</a:t>
            </a:r>
            <a:r>
              <a:rPr lang="en-US" sz="1200" dirty="0">
                <a:solidFill>
                  <a:srgbClr val="4775FF"/>
                </a:solidFill>
              </a:rPr>
              <a:t> Tom W. Bell.  Version 2015.11.23</a:t>
            </a:r>
            <a:endParaRPr lang="en-US" sz="1200" dirty="0">
              <a:solidFill>
                <a:srgbClr val="4775FF"/>
              </a:solidFill>
            </a:endParaRPr>
          </a:p>
        </p:txBody>
      </p:sp>
      <p:pic>
        <p:nvPicPr>
          <p:cNvPr id="2" name="Picture 1" descr="Old_Abandoned_House_Newport_Tennesse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667000"/>
            <a:ext cx="5410200" cy="36068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228600"/>
            <a:ext cx="7162800" cy="6096000"/>
          </a:xfrm>
        </p:spPr>
        <p:txBody>
          <a:bodyPr/>
          <a:lstStyle/>
          <a:p>
            <a:pPr algn="l"/>
            <a:r>
              <a:rPr lang="en-US" sz="1600" i="1" dirty="0" smtClean="0"/>
              <a:t>Coda:</a:t>
            </a:r>
          </a:p>
          <a:p>
            <a:pPr algn="l"/>
            <a:endParaRPr lang="en-US" sz="1600" i="1" dirty="0" smtClean="0"/>
          </a:p>
          <a:p>
            <a:pPr algn="l"/>
            <a:r>
              <a:rPr lang="en-US" sz="1600" b="1" u="sng" dirty="0"/>
              <a:t>Come on, disclose, what I should know to me</a:t>
            </a:r>
            <a:r>
              <a:rPr lang="en-US" sz="1600" b="1" u="sng" dirty="0" smtClean="0"/>
              <a:t>.</a:t>
            </a:r>
          </a:p>
          <a:p>
            <a:pPr algn="l"/>
            <a:endParaRPr lang="en-US" sz="1600" i="1" dirty="0" smtClean="0"/>
          </a:p>
          <a:p>
            <a:pPr algn="l"/>
            <a:r>
              <a:rPr lang="en-US" sz="1600" dirty="0"/>
              <a:t>E!/E	G	C 	Am	</a:t>
            </a:r>
            <a:r>
              <a:rPr lang="en-US" sz="1600" dirty="0" smtClean="0"/>
              <a:t>Am7</a:t>
            </a:r>
            <a:r>
              <a:rPr lang="en-US" sz="1600" dirty="0"/>
              <a:t>	G</a:t>
            </a:r>
          </a:p>
          <a:p>
            <a:pPr algn="l"/>
            <a:endParaRPr lang="en-US" sz="1600" i="1" dirty="0" smtClean="0">
              <a:solidFill>
                <a:schemeClr val="tx1"/>
              </a:solidFill>
            </a:endParaRPr>
          </a:p>
        </p:txBody>
      </p:sp>
      <p:sp>
        <p:nvSpPr>
          <p:cNvPr id="35844" name="AutoShape 4"/>
          <p:cNvSpPr>
            <a:spLocks noChangeArrowheads="1"/>
          </p:cNvSpPr>
          <p:nvPr/>
        </p:nvSpPr>
        <p:spPr bwMode="auto">
          <a:xfrm>
            <a:off x="0" y="0"/>
            <a:ext cx="1752600" cy="68580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1"/>
              </a:solidFill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2133600" y="4953000"/>
            <a:ext cx="6553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endParaRPr lang="en-US"/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0" y="6583363"/>
            <a:ext cx="9144000" cy="274637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Disclose It!,  v. 2015.11.23</a:t>
            </a:r>
            <a:endParaRPr lang="en-US" sz="12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5858" name="Text Box 18"/>
          <p:cNvSpPr txBox="1">
            <a:spLocks noChangeArrowheads="1"/>
          </p:cNvSpPr>
          <p:nvPr/>
        </p:nvSpPr>
        <p:spPr bwMode="auto">
          <a:xfrm>
            <a:off x="152400" y="228600"/>
            <a:ext cx="1600200" cy="366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5425" indent="-2254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i="1" dirty="0">
                <a:solidFill>
                  <a:srgbClr val="FF0000"/>
                </a:solidFill>
              </a:rPr>
              <a:t>Intro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rgbClr val="FF0000"/>
                </a:solidFill>
              </a:rPr>
              <a:t>Verse 1</a:t>
            </a:r>
            <a:endParaRPr lang="en-US" sz="1600" b="1" i="1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600" b="1" i="1" dirty="0">
                <a:solidFill>
                  <a:srgbClr val="FF0000"/>
                </a:solidFill>
              </a:rPr>
              <a:t>Verse </a:t>
            </a:r>
            <a:r>
              <a:rPr lang="en-US" sz="1600" b="1" i="1" dirty="0" smtClean="0">
                <a:solidFill>
                  <a:srgbClr val="FF0000"/>
                </a:solidFill>
              </a:rPr>
              <a:t>2</a:t>
            </a:r>
            <a:endParaRPr lang="en-US" sz="1600" b="1" i="1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600" b="1" i="1" dirty="0">
                <a:solidFill>
                  <a:srgbClr val="FF0000"/>
                </a:solidFill>
              </a:rPr>
              <a:t>Refrain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rgbClr val="FF0000"/>
                </a:solidFill>
              </a:rPr>
              <a:t>Verse 3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rgbClr val="FF0000"/>
                </a:solidFill>
              </a:rPr>
              <a:t>Verse 4</a:t>
            </a:r>
            <a:endParaRPr lang="en-US" sz="1600" b="1" i="1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rgbClr val="FF0000"/>
                </a:solidFill>
              </a:rPr>
              <a:t>Refrain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rgbClr val="FF0000"/>
                </a:solidFill>
              </a:rPr>
              <a:t>Bridge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rgbClr val="FF0000"/>
                </a:solidFill>
              </a:rPr>
              <a:t>Verse 1 (reprise)</a:t>
            </a:r>
            <a:endParaRPr lang="en-US" sz="1600" b="1" i="1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Coda</a:t>
            </a:r>
          </a:p>
        </p:txBody>
      </p:sp>
      <p:pic>
        <p:nvPicPr>
          <p:cNvPr id="2" name="Picture 1" descr="Sold-sig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057400"/>
            <a:ext cx="6553200" cy="425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7731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lland_Island_hous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2133600" y="4953000"/>
            <a:ext cx="6553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endParaRPr lang="en-US"/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0" y="6583363"/>
            <a:ext cx="9144000" cy="274637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Disclose It!,  v. 2015.11.23</a:t>
            </a:r>
            <a:endParaRPr lang="en-US" sz="12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1143000"/>
            <a:ext cx="6400800" cy="10668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The End.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4781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762000"/>
            <a:ext cx="6858000" cy="5715000"/>
          </a:xfrm>
        </p:spPr>
        <p:txBody>
          <a:bodyPr/>
          <a:lstStyle/>
          <a:p>
            <a:pPr algn="l"/>
            <a:r>
              <a:rPr lang="en-US" sz="1600" i="1" dirty="0" smtClean="0">
                <a:solidFill>
                  <a:schemeClr val="tx1"/>
                </a:solidFill>
              </a:rPr>
              <a:t>Intro:</a:t>
            </a:r>
          </a:p>
          <a:p>
            <a:pPr algn="l"/>
            <a:endParaRPr lang="en-US" sz="1600" dirty="0">
              <a:solidFill>
                <a:schemeClr val="tx1"/>
              </a:solidFill>
            </a:endParaRPr>
          </a:p>
          <a:p>
            <a:pPr algn="l"/>
            <a:r>
              <a:rPr lang="en-US" sz="1600" dirty="0" smtClean="0">
                <a:solidFill>
                  <a:schemeClr val="tx1"/>
                </a:solidFill>
              </a:rPr>
              <a:t>D</a:t>
            </a:r>
            <a:r>
              <a:rPr lang="en-US" sz="1600" dirty="0">
                <a:solidFill>
                  <a:schemeClr val="tx1"/>
                </a:solidFill>
              </a:rPr>
              <a:t>	F	Am	</a:t>
            </a:r>
            <a:r>
              <a:rPr lang="en-US" sz="1600" dirty="0" smtClean="0">
                <a:solidFill>
                  <a:schemeClr val="tx1"/>
                </a:solidFill>
              </a:rPr>
              <a:t>E7</a:t>
            </a:r>
          </a:p>
          <a:p>
            <a:pPr algn="l"/>
            <a:endParaRPr lang="en-US" sz="1600" dirty="0" smtClean="0">
              <a:solidFill>
                <a:schemeClr val="tx1"/>
              </a:solidFill>
            </a:endParaRPr>
          </a:p>
          <a:p>
            <a:pPr algn="l"/>
            <a:endParaRPr lang="en-US" sz="1600" u="sng" dirty="0">
              <a:solidFill>
                <a:schemeClr val="tx1"/>
              </a:solidFill>
            </a:endParaRPr>
          </a:p>
          <a:p>
            <a:pPr algn="l"/>
            <a:r>
              <a:rPr lang="en-US" sz="1600" dirty="0">
                <a:solidFill>
                  <a:schemeClr val="tx1"/>
                </a:solidFill>
              </a:rPr>
              <a:t> </a:t>
            </a:r>
            <a:endParaRPr lang="en-US" sz="1600" u="sng" dirty="0">
              <a:solidFill>
                <a:schemeClr val="tx1"/>
              </a:solidFill>
            </a:endParaRPr>
          </a:p>
          <a:p>
            <a:pPr algn="l"/>
            <a:r>
              <a:rPr lang="en-US" sz="1600" i="1" dirty="0">
                <a:solidFill>
                  <a:schemeClr val="tx1"/>
                </a:solidFill>
              </a:rPr>
              <a:t> </a:t>
            </a:r>
            <a:endParaRPr lang="en-US" sz="1600" u="sng" dirty="0" smtClean="0"/>
          </a:p>
          <a:p>
            <a:pPr algn="l"/>
            <a:endParaRPr lang="en-US" sz="1600" dirty="0" smtClean="0"/>
          </a:p>
          <a:p>
            <a:pPr algn="l"/>
            <a:endParaRPr lang="en-US" sz="1600" dirty="0"/>
          </a:p>
          <a:p>
            <a:pPr algn="l"/>
            <a:endParaRPr lang="en-US" sz="1600" dirty="0" smtClean="0"/>
          </a:p>
          <a:p>
            <a:pPr algn="l"/>
            <a:endParaRPr lang="en-US" sz="1600" dirty="0"/>
          </a:p>
          <a:p>
            <a:pPr algn="l"/>
            <a:endParaRPr lang="en-US" sz="1600" dirty="0" smtClean="0"/>
          </a:p>
          <a:p>
            <a:pPr algn="l"/>
            <a:endParaRPr lang="en-US" sz="1600" dirty="0"/>
          </a:p>
          <a:p>
            <a:pPr algn="l"/>
            <a:endParaRPr lang="en-US" sz="1600" dirty="0" smtClean="0"/>
          </a:p>
          <a:p>
            <a:pPr algn="l"/>
            <a:endParaRPr lang="en-US" sz="1600" dirty="0"/>
          </a:p>
          <a:p>
            <a:pPr algn="l"/>
            <a:endParaRPr lang="en-US" sz="1600" dirty="0" smtClean="0"/>
          </a:p>
          <a:p>
            <a:pPr algn="l"/>
            <a:endParaRPr lang="en-US" sz="1600" dirty="0"/>
          </a:p>
          <a:p>
            <a:pPr algn="l"/>
            <a:r>
              <a:rPr lang="en-US" sz="1600" dirty="0" smtClean="0"/>
              <a:t>[</a:t>
            </a:r>
            <a:r>
              <a:rPr lang="en-US" sz="1600" b="1" dirty="0" smtClean="0"/>
              <a:t>Note:  </a:t>
            </a:r>
            <a:r>
              <a:rPr lang="en-US" sz="1600" dirty="0" smtClean="0"/>
              <a:t>This song describes the basic legal principles that govern the warranties applicable to the sale of real property—residences, in </a:t>
            </a:r>
            <a:r>
              <a:rPr lang="en-US" sz="1600" dirty="0" smtClean="0"/>
              <a:t>particular—including th</a:t>
            </a:r>
            <a:r>
              <a:rPr lang="en-US" sz="1600" dirty="0" smtClean="0"/>
              <a:t>e duty to disclose, its scope, and the consequences of its breach</a:t>
            </a:r>
            <a:r>
              <a:rPr lang="en-US" sz="1600" dirty="0" smtClean="0"/>
              <a:t>.</a:t>
            </a:r>
            <a:r>
              <a:rPr lang="en-US" sz="1600" dirty="0" smtClean="0"/>
              <a:t>]</a:t>
            </a:r>
            <a:endParaRPr lang="en-US" sz="1400" dirty="0"/>
          </a:p>
        </p:txBody>
      </p:sp>
      <p:sp>
        <p:nvSpPr>
          <p:cNvPr id="35844" name="AutoShape 4"/>
          <p:cNvSpPr>
            <a:spLocks noChangeArrowheads="1"/>
          </p:cNvSpPr>
          <p:nvPr/>
        </p:nvSpPr>
        <p:spPr bwMode="auto">
          <a:xfrm>
            <a:off x="0" y="0"/>
            <a:ext cx="1752600" cy="68580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1"/>
              </a:solidFill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2133600" y="4953000"/>
            <a:ext cx="6553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endParaRPr lang="en-US"/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0" y="6583363"/>
            <a:ext cx="9144000" cy="274637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Disclose It!,  </a:t>
            </a: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v. </a:t>
            </a:r>
            <a:r>
              <a:rPr lang="en-US" sz="1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2015.11.23</a:t>
            </a:r>
            <a:endParaRPr lang="en-US" sz="12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5858" name="Text Box 18"/>
          <p:cNvSpPr txBox="1">
            <a:spLocks noChangeArrowheads="1"/>
          </p:cNvSpPr>
          <p:nvPr/>
        </p:nvSpPr>
        <p:spPr bwMode="auto">
          <a:xfrm>
            <a:off x="152400" y="228600"/>
            <a:ext cx="1600200" cy="366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5425" indent="-2254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Intro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chemeClr val="hlink"/>
                </a:solidFill>
              </a:rPr>
              <a:t>Verse 1</a:t>
            </a:r>
            <a:endParaRPr lang="en-US" sz="1600" b="1" i="1" dirty="0">
              <a:solidFill>
                <a:schemeClr val="hlink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600" b="1" i="1" dirty="0">
                <a:solidFill>
                  <a:schemeClr val="hlink"/>
                </a:solidFill>
              </a:rPr>
              <a:t>Verse </a:t>
            </a:r>
            <a:r>
              <a:rPr lang="en-US" sz="1600" b="1" i="1" dirty="0" smtClean="0">
                <a:solidFill>
                  <a:schemeClr val="hlink"/>
                </a:solidFill>
              </a:rPr>
              <a:t>2</a:t>
            </a:r>
            <a:endParaRPr lang="en-US" sz="1600" b="1" i="1" dirty="0">
              <a:solidFill>
                <a:schemeClr val="accent1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600" b="1" i="1" dirty="0">
                <a:solidFill>
                  <a:schemeClr val="accent1"/>
                </a:solidFill>
              </a:rPr>
              <a:t>Refrain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chemeClr val="accent1"/>
                </a:solidFill>
              </a:rPr>
              <a:t>Verse 3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chemeClr val="accent1"/>
                </a:solidFill>
              </a:rPr>
              <a:t>Verse 4</a:t>
            </a:r>
            <a:endParaRPr lang="en-US" sz="1600" b="1" i="1" dirty="0">
              <a:solidFill>
                <a:schemeClr val="accent1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chemeClr val="accent1"/>
                </a:solidFill>
              </a:rPr>
              <a:t>Refrain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chemeClr val="accent1"/>
                </a:solidFill>
              </a:rPr>
              <a:t>Bridge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chemeClr val="accent1"/>
                </a:solidFill>
              </a:rPr>
              <a:t>Verse 1 (reprise)</a:t>
            </a:r>
            <a:endParaRPr lang="en-US" sz="1600" b="1" i="1" dirty="0">
              <a:solidFill>
                <a:schemeClr val="accent1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600" b="1" i="1" dirty="0">
                <a:solidFill>
                  <a:schemeClr val="accent1"/>
                </a:solidFill>
              </a:rPr>
              <a:t>Coda</a:t>
            </a:r>
            <a:endParaRPr lang="en-US" sz="1600" b="1" i="1" dirty="0">
              <a:solidFill>
                <a:schemeClr val="folHlink"/>
              </a:solidFill>
            </a:endParaRPr>
          </a:p>
        </p:txBody>
      </p:sp>
      <p:pic>
        <p:nvPicPr>
          <p:cNvPr id="2" name="Picture 1" descr="Baronne_at_Second_Down_River_June_20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981199"/>
            <a:ext cx="6554419" cy="336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5826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762000"/>
            <a:ext cx="7162800" cy="5562600"/>
          </a:xfrm>
        </p:spPr>
        <p:txBody>
          <a:bodyPr/>
          <a:lstStyle/>
          <a:p>
            <a:pPr algn="l"/>
            <a:r>
              <a:rPr lang="en-US" sz="1600" i="1" dirty="0" smtClean="0">
                <a:solidFill>
                  <a:schemeClr val="tx1"/>
                </a:solidFill>
              </a:rPr>
              <a:t>Verse </a:t>
            </a:r>
            <a:r>
              <a:rPr lang="en-US" sz="1600" i="1" dirty="0">
                <a:solidFill>
                  <a:schemeClr val="tx1"/>
                </a:solidFill>
              </a:rPr>
              <a:t>1</a:t>
            </a:r>
            <a:r>
              <a:rPr lang="en-US" sz="1600" i="1" dirty="0" smtClean="0">
                <a:solidFill>
                  <a:schemeClr val="tx1"/>
                </a:solidFill>
              </a:rPr>
              <a:t>:</a:t>
            </a:r>
          </a:p>
          <a:p>
            <a:pPr algn="l"/>
            <a:endParaRPr lang="en-US" sz="1600" dirty="0">
              <a:solidFill>
                <a:schemeClr val="tx1"/>
              </a:solidFill>
            </a:endParaRPr>
          </a:p>
          <a:p>
            <a:pPr algn="l"/>
            <a:r>
              <a:rPr lang="en-US" sz="1600" dirty="0">
                <a:solidFill>
                  <a:schemeClr val="tx1"/>
                </a:solidFill>
              </a:rPr>
              <a:t>	</a:t>
            </a:r>
            <a:r>
              <a:rPr lang="en-US" sz="1600" dirty="0" smtClean="0">
                <a:solidFill>
                  <a:schemeClr val="tx1"/>
                </a:solidFill>
              </a:rPr>
              <a:t>D</a:t>
            </a:r>
            <a:r>
              <a:rPr lang="en-US" sz="1600" dirty="0">
                <a:solidFill>
                  <a:schemeClr val="tx1"/>
                </a:solidFill>
              </a:rPr>
              <a:t>	</a:t>
            </a:r>
            <a:r>
              <a:rPr lang="en-US" sz="1600" dirty="0" smtClean="0">
                <a:solidFill>
                  <a:schemeClr val="tx1"/>
                </a:solidFill>
              </a:rPr>
              <a:t>   F</a:t>
            </a:r>
            <a:r>
              <a:rPr lang="en-US" sz="1600" dirty="0">
                <a:solidFill>
                  <a:schemeClr val="tx1"/>
                </a:solidFill>
              </a:rPr>
              <a:t>	</a:t>
            </a:r>
            <a:r>
              <a:rPr lang="en-US" sz="1600" dirty="0" smtClean="0">
                <a:solidFill>
                  <a:schemeClr val="tx1"/>
                </a:solidFill>
              </a:rPr>
              <a:t>	C</a:t>
            </a:r>
            <a:r>
              <a:rPr lang="en-US" sz="1600" dirty="0">
                <a:solidFill>
                  <a:schemeClr val="tx1"/>
                </a:solidFill>
              </a:rPr>
              <a:t>	</a:t>
            </a:r>
            <a:r>
              <a:rPr lang="en-US" sz="1600" dirty="0" smtClean="0">
                <a:solidFill>
                  <a:schemeClr val="tx1"/>
                </a:solidFill>
              </a:rPr>
              <a:t>  G</a:t>
            </a:r>
            <a:r>
              <a:rPr lang="en-US" sz="1600" dirty="0">
                <a:solidFill>
                  <a:schemeClr val="tx1"/>
                </a:solidFill>
              </a:rPr>
              <a:t>	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u="sng" dirty="0" smtClean="0">
                <a:solidFill>
                  <a:schemeClr val="tx1"/>
                </a:solidFill>
              </a:rPr>
              <a:t>You’ve </a:t>
            </a:r>
            <a:r>
              <a:rPr lang="en-US" sz="1600" b="1" u="sng" dirty="0">
                <a:solidFill>
                  <a:schemeClr val="tx1"/>
                </a:solidFill>
              </a:rPr>
              <a:t>	 </a:t>
            </a:r>
            <a:r>
              <a:rPr lang="en-US" sz="1600" b="1" u="sng" dirty="0" smtClean="0">
                <a:solidFill>
                  <a:schemeClr val="tx1"/>
                </a:solidFill>
              </a:rPr>
              <a:t>got curb </a:t>
            </a:r>
            <a:r>
              <a:rPr lang="en-US" sz="1600" b="1" u="sng" dirty="0" err="1" smtClean="0">
                <a:solidFill>
                  <a:schemeClr val="tx1"/>
                </a:solidFill>
              </a:rPr>
              <a:t>ap</a:t>
            </a:r>
            <a:r>
              <a:rPr lang="en-US" sz="1600" b="1" u="sng" dirty="0" smtClean="0">
                <a:solidFill>
                  <a:schemeClr val="tx1"/>
                </a:solidFill>
              </a:rPr>
              <a:t>-peal</a:t>
            </a:r>
            <a:r>
              <a:rPr lang="en-US" sz="1600" b="1" u="sng" dirty="0">
                <a:solidFill>
                  <a:schemeClr val="tx1"/>
                </a:solidFill>
              </a:rPr>
              <a:t>, but </a:t>
            </a:r>
            <a:r>
              <a:rPr lang="en-US" sz="1600" b="1" u="sng" dirty="0" smtClean="0">
                <a:solidFill>
                  <a:schemeClr val="tx1"/>
                </a:solidFill>
              </a:rPr>
              <a:t>I’ve</a:t>
            </a:r>
            <a:r>
              <a:rPr lang="en-US" sz="1600" b="1" u="sng" dirty="0">
                <a:solidFill>
                  <a:schemeClr val="tx1"/>
                </a:solidFill>
              </a:rPr>
              <a:t>	got to </a:t>
            </a:r>
            <a:r>
              <a:rPr lang="en-US" sz="1600" b="1" u="sng" dirty="0" smtClean="0">
                <a:solidFill>
                  <a:schemeClr val="tx1"/>
                </a:solidFill>
              </a:rPr>
              <a:t>have</a:t>
            </a:r>
            <a:r>
              <a:rPr lang="en-US" sz="1600" b="1" u="sng" dirty="0"/>
              <a:t> </a:t>
            </a:r>
            <a:r>
              <a:rPr lang="en-US" sz="1600" b="1" u="sng" dirty="0" smtClean="0"/>
              <a:t> </a:t>
            </a:r>
            <a:r>
              <a:rPr lang="en-US" sz="1600" b="1" u="sng" dirty="0" smtClean="0">
                <a:solidFill>
                  <a:schemeClr val="tx1"/>
                </a:solidFill>
              </a:rPr>
              <a:t>more</a:t>
            </a:r>
            <a:r>
              <a:rPr lang="en-US" sz="1600" b="1" u="sng" dirty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</a:rPr>
              <a:t> </a:t>
            </a:r>
            <a:endParaRPr lang="en-US" sz="1600" u="sng" dirty="0">
              <a:solidFill>
                <a:schemeClr val="tx1"/>
              </a:solidFill>
            </a:endParaRPr>
          </a:p>
          <a:p>
            <a:pPr algn="l"/>
            <a:r>
              <a:rPr lang="en-US" sz="1600" dirty="0">
                <a:solidFill>
                  <a:schemeClr val="tx1"/>
                </a:solidFill>
              </a:rPr>
              <a:t>	</a:t>
            </a:r>
            <a:r>
              <a:rPr lang="en-US" sz="1600" dirty="0" smtClean="0">
                <a:solidFill>
                  <a:schemeClr val="tx1"/>
                </a:solidFill>
              </a:rPr>
              <a:t>D</a:t>
            </a:r>
            <a:r>
              <a:rPr lang="en-US" sz="1600" dirty="0">
                <a:solidFill>
                  <a:schemeClr val="tx1"/>
                </a:solidFill>
              </a:rPr>
              <a:t>	</a:t>
            </a:r>
            <a:r>
              <a:rPr lang="en-US" sz="1600" dirty="0" smtClean="0">
                <a:solidFill>
                  <a:schemeClr val="tx1"/>
                </a:solidFill>
              </a:rPr>
              <a:t>    F</a:t>
            </a:r>
            <a:r>
              <a:rPr lang="en-US" sz="1600" dirty="0" smtClean="0"/>
              <a:t>		</a:t>
            </a:r>
            <a:r>
              <a:rPr lang="en-US" sz="1600" dirty="0" smtClean="0">
                <a:solidFill>
                  <a:schemeClr val="tx1"/>
                </a:solidFill>
              </a:rPr>
              <a:t>C</a:t>
            </a:r>
            <a:r>
              <a:rPr lang="en-US" sz="1600" dirty="0">
                <a:solidFill>
                  <a:schemeClr val="tx1"/>
                </a:solidFill>
              </a:rPr>
              <a:t>	</a:t>
            </a:r>
            <a:r>
              <a:rPr lang="en-US" sz="1600" dirty="0" smtClean="0">
                <a:solidFill>
                  <a:schemeClr val="tx1"/>
                </a:solidFill>
              </a:rPr>
              <a:t>  C7</a:t>
            </a:r>
            <a:r>
              <a:rPr lang="en-US" sz="1600" dirty="0">
                <a:solidFill>
                  <a:schemeClr val="tx1"/>
                </a:solidFill>
              </a:rPr>
              <a:t>	C</a:t>
            </a:r>
            <a:endParaRPr lang="en-US" sz="1600" u="sng" dirty="0">
              <a:solidFill>
                <a:schemeClr val="tx1"/>
              </a:solidFill>
            </a:endParaRPr>
          </a:p>
          <a:p>
            <a:pPr algn="l"/>
            <a:r>
              <a:rPr lang="en-US" sz="1600" b="1" u="sng" dirty="0" smtClean="0">
                <a:solidFill>
                  <a:schemeClr val="tx1"/>
                </a:solidFill>
              </a:rPr>
              <a:t>Than </a:t>
            </a:r>
            <a:r>
              <a:rPr lang="en-US" sz="1600" b="1" u="sng" dirty="0">
                <a:solidFill>
                  <a:schemeClr val="tx1"/>
                </a:solidFill>
              </a:rPr>
              <a:t>	beauty </a:t>
            </a:r>
            <a:r>
              <a:rPr lang="en-US" sz="1600" b="1" u="sng" dirty="0" smtClean="0">
                <a:solidFill>
                  <a:schemeClr val="tx1"/>
                </a:solidFill>
              </a:rPr>
              <a:t>that   lies </a:t>
            </a:r>
            <a:r>
              <a:rPr lang="en-US" sz="1600" b="1" u="sng" dirty="0">
                <a:solidFill>
                  <a:schemeClr val="tx1"/>
                </a:solidFill>
              </a:rPr>
              <a:t>on </a:t>
            </a:r>
            <a:r>
              <a:rPr lang="en-US" sz="1600" b="1" u="sng" dirty="0" smtClean="0">
                <a:solidFill>
                  <a:schemeClr val="tx1"/>
                </a:solidFill>
              </a:rPr>
              <a:t>the</a:t>
            </a:r>
            <a:r>
              <a:rPr lang="en-US" sz="1600" b="1" u="sng" dirty="0"/>
              <a:t>	</a:t>
            </a:r>
            <a:r>
              <a:rPr lang="en-US" sz="1600" b="1" u="sng" dirty="0" smtClean="0">
                <a:solidFill>
                  <a:schemeClr val="tx1"/>
                </a:solidFill>
              </a:rPr>
              <a:t>skin</a:t>
            </a:r>
            <a:r>
              <a:rPr lang="en-US" sz="1600" b="1" u="sng" dirty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</a:rPr>
              <a:t> </a:t>
            </a:r>
            <a:endParaRPr lang="en-US" sz="1600" u="sng" dirty="0">
              <a:solidFill>
                <a:schemeClr val="tx1"/>
              </a:solidFill>
            </a:endParaRPr>
          </a:p>
          <a:p>
            <a:pPr algn="l"/>
            <a:r>
              <a:rPr lang="en-US" sz="1600" dirty="0">
                <a:solidFill>
                  <a:schemeClr val="tx1"/>
                </a:solidFill>
              </a:rPr>
              <a:t>	</a:t>
            </a:r>
            <a:r>
              <a:rPr lang="en-US" sz="1600" dirty="0" smtClean="0">
                <a:solidFill>
                  <a:schemeClr val="tx1"/>
                </a:solidFill>
              </a:rPr>
              <a:t>D</a:t>
            </a:r>
            <a:r>
              <a:rPr lang="en-US" sz="1600" dirty="0">
                <a:solidFill>
                  <a:schemeClr val="tx1"/>
                </a:solidFill>
              </a:rPr>
              <a:t>	</a:t>
            </a:r>
            <a:r>
              <a:rPr lang="en-US" sz="1600" dirty="0" smtClean="0">
                <a:solidFill>
                  <a:schemeClr val="tx1"/>
                </a:solidFill>
              </a:rPr>
              <a:t>    F</a:t>
            </a:r>
            <a:r>
              <a:rPr lang="en-US" sz="1600" dirty="0">
                <a:solidFill>
                  <a:schemeClr val="tx1"/>
                </a:solidFill>
              </a:rPr>
              <a:t>	</a:t>
            </a:r>
            <a:r>
              <a:rPr lang="en-US" sz="1600" dirty="0" smtClean="0">
                <a:solidFill>
                  <a:schemeClr val="tx1"/>
                </a:solidFill>
              </a:rPr>
              <a:t>	C</a:t>
            </a:r>
            <a:r>
              <a:rPr lang="en-US" sz="1600" dirty="0">
                <a:solidFill>
                  <a:schemeClr val="tx1"/>
                </a:solidFill>
              </a:rPr>
              <a:t>	</a:t>
            </a:r>
            <a:r>
              <a:rPr lang="en-US" sz="1600" dirty="0" smtClean="0">
                <a:solidFill>
                  <a:schemeClr val="tx1"/>
                </a:solidFill>
              </a:rPr>
              <a:t>  </a:t>
            </a:r>
            <a:r>
              <a:rPr lang="en-US" sz="1600" dirty="0" smtClean="0">
                <a:solidFill>
                  <a:schemeClr val="tx1"/>
                </a:solidFill>
              </a:rPr>
              <a:t>G             </a:t>
            </a:r>
            <a:r>
              <a:rPr lang="en-US" sz="1600" dirty="0" smtClean="0"/>
              <a:t>Gadd4  </a:t>
            </a:r>
            <a:r>
              <a:rPr lang="en-US" sz="1600" dirty="0"/>
              <a:t>G</a:t>
            </a:r>
            <a:r>
              <a:rPr lang="en-US" sz="1600" dirty="0"/>
              <a:t> </a:t>
            </a:r>
            <a:endParaRPr lang="en-US" sz="1600" u="sng" dirty="0">
              <a:solidFill>
                <a:schemeClr val="tx1"/>
              </a:solidFill>
            </a:endParaRPr>
          </a:p>
          <a:p>
            <a:pPr algn="l"/>
            <a:r>
              <a:rPr lang="en-US" sz="1600" dirty="0">
                <a:solidFill>
                  <a:schemeClr val="tx1"/>
                </a:solidFill>
              </a:rPr>
              <a:t>	</a:t>
            </a:r>
            <a:r>
              <a:rPr lang="en-US" sz="1600" b="1" u="sng" dirty="0" smtClean="0">
                <a:solidFill>
                  <a:schemeClr val="tx1"/>
                </a:solidFill>
              </a:rPr>
              <a:t>What will I   find </a:t>
            </a:r>
            <a:r>
              <a:rPr lang="en-US" sz="1600" b="1" u="sng" dirty="0">
                <a:solidFill>
                  <a:schemeClr val="tx1"/>
                </a:solidFill>
              </a:rPr>
              <a:t>when </a:t>
            </a:r>
            <a:r>
              <a:rPr lang="en-US" sz="1600" b="1" u="sng" dirty="0" smtClean="0">
                <a:solidFill>
                  <a:schemeClr val="tx1"/>
                </a:solidFill>
              </a:rPr>
              <a:t>you 	open that</a:t>
            </a:r>
            <a:r>
              <a:rPr lang="en-US" sz="1600" b="1" u="sng" dirty="0">
                <a:solidFill>
                  <a:schemeClr val="tx1"/>
                </a:solidFill>
              </a:rPr>
              <a:t>	</a:t>
            </a:r>
            <a:r>
              <a:rPr lang="en-US" sz="1600" b="1" u="sng" dirty="0" smtClean="0">
                <a:solidFill>
                  <a:schemeClr val="tx1"/>
                </a:solidFill>
              </a:rPr>
              <a:t>  door</a:t>
            </a:r>
            <a:r>
              <a:rPr lang="en-US" sz="1600" b="1" u="sng" dirty="0">
                <a:solidFill>
                  <a:schemeClr val="tx1"/>
                </a:solidFill>
              </a:rPr>
              <a:t>?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</a:rPr>
              <a:t> </a:t>
            </a:r>
            <a:endParaRPr lang="en-US" sz="1600" u="sng" dirty="0">
              <a:solidFill>
                <a:schemeClr val="tx1"/>
              </a:solidFill>
            </a:endParaRPr>
          </a:p>
          <a:p>
            <a:pPr algn="l"/>
            <a:r>
              <a:rPr lang="en-US" sz="1600" dirty="0">
                <a:solidFill>
                  <a:schemeClr val="tx1"/>
                </a:solidFill>
              </a:rPr>
              <a:t>	</a:t>
            </a:r>
            <a:r>
              <a:rPr lang="en-US" sz="1600" dirty="0" smtClean="0">
                <a:solidFill>
                  <a:schemeClr val="tx1"/>
                </a:solidFill>
              </a:rPr>
              <a:t>D</a:t>
            </a:r>
            <a:r>
              <a:rPr lang="en-US" sz="1600" dirty="0">
                <a:solidFill>
                  <a:schemeClr val="tx1"/>
                </a:solidFill>
              </a:rPr>
              <a:t>	</a:t>
            </a:r>
            <a:r>
              <a:rPr lang="en-US" sz="1600" dirty="0" smtClean="0">
                <a:solidFill>
                  <a:schemeClr val="tx1"/>
                </a:solidFill>
              </a:rPr>
              <a:t>    F</a:t>
            </a:r>
            <a:r>
              <a:rPr lang="en-US" sz="1600" dirty="0">
                <a:solidFill>
                  <a:schemeClr val="tx1"/>
                </a:solidFill>
              </a:rPr>
              <a:t>	</a:t>
            </a:r>
            <a:r>
              <a:rPr lang="en-US" sz="1600" dirty="0" smtClean="0">
                <a:solidFill>
                  <a:schemeClr val="tx1"/>
                </a:solidFill>
              </a:rPr>
              <a:t>	D</a:t>
            </a:r>
            <a:r>
              <a:rPr lang="en-US" sz="1600" dirty="0">
                <a:solidFill>
                  <a:schemeClr val="tx1"/>
                </a:solidFill>
              </a:rPr>
              <a:t>	</a:t>
            </a:r>
            <a:r>
              <a:rPr lang="en-US" sz="1600" dirty="0" smtClean="0">
                <a:solidFill>
                  <a:schemeClr val="tx1"/>
                </a:solidFill>
              </a:rPr>
              <a:t>  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F</a:t>
            </a:r>
            <a:endParaRPr lang="en-US" sz="1600" u="sng" dirty="0">
              <a:solidFill>
                <a:schemeClr val="tx1"/>
              </a:solidFill>
            </a:endParaRPr>
          </a:p>
          <a:p>
            <a:pPr algn="l"/>
            <a:r>
              <a:rPr lang="en-US" sz="1600" dirty="0">
                <a:solidFill>
                  <a:schemeClr val="tx1"/>
                </a:solidFill>
              </a:rPr>
              <a:t>	</a:t>
            </a:r>
            <a:r>
              <a:rPr lang="en-US" sz="1600" b="1" u="sng" dirty="0" err="1">
                <a:solidFill>
                  <a:schemeClr val="tx1"/>
                </a:solidFill>
              </a:rPr>
              <a:t>Gotta’dis</a:t>
            </a:r>
            <a:r>
              <a:rPr lang="en-US" sz="1600" b="1" u="sng" dirty="0">
                <a:solidFill>
                  <a:schemeClr val="tx1"/>
                </a:solidFill>
              </a:rPr>
              <a:t>-	</a:t>
            </a:r>
            <a:r>
              <a:rPr lang="en-US" sz="1600" b="1" u="sng" dirty="0" smtClean="0">
                <a:solidFill>
                  <a:schemeClr val="tx1"/>
                </a:solidFill>
              </a:rPr>
              <a:t>   </a:t>
            </a:r>
            <a:r>
              <a:rPr lang="en-US" sz="1600" b="1" u="sng" dirty="0" smtClean="0"/>
              <a:t> </a:t>
            </a:r>
            <a:r>
              <a:rPr lang="en-US" sz="1600" b="1" u="sng" dirty="0" smtClean="0">
                <a:solidFill>
                  <a:schemeClr val="tx1"/>
                </a:solidFill>
              </a:rPr>
              <a:t>close </a:t>
            </a:r>
            <a:r>
              <a:rPr lang="en-US" sz="1600" b="1" u="sng" dirty="0">
                <a:solidFill>
                  <a:schemeClr val="tx1"/>
                </a:solidFill>
              </a:rPr>
              <a:t>it baby, 	</a:t>
            </a:r>
            <a:r>
              <a:rPr lang="en-US" sz="1600" b="1" u="sng" dirty="0" err="1">
                <a:solidFill>
                  <a:schemeClr val="tx1"/>
                </a:solidFill>
              </a:rPr>
              <a:t>gotta</a:t>
            </a:r>
            <a:r>
              <a:rPr lang="en-US" sz="1600" b="1" u="sng" dirty="0">
                <a:solidFill>
                  <a:schemeClr val="tx1"/>
                </a:solidFill>
              </a:rPr>
              <a:t>’ dis-	</a:t>
            </a:r>
            <a:r>
              <a:rPr lang="en-US" sz="1600" b="1" u="sng" dirty="0" smtClean="0">
                <a:solidFill>
                  <a:schemeClr val="tx1"/>
                </a:solidFill>
              </a:rPr>
              <a:t>   close.</a:t>
            </a:r>
          </a:p>
          <a:p>
            <a:pPr algn="l"/>
            <a:endParaRPr lang="en-US" sz="1600" b="1" u="sng" dirty="0" smtClean="0"/>
          </a:p>
          <a:p>
            <a:pPr algn="l"/>
            <a:endParaRPr lang="en-US" sz="1600" b="1" u="sng" dirty="0"/>
          </a:p>
          <a:p>
            <a:pPr algn="l"/>
            <a:endParaRPr lang="en-US" sz="1600" b="1" u="sng" dirty="0" smtClean="0"/>
          </a:p>
          <a:p>
            <a:pPr algn="l"/>
            <a:r>
              <a:rPr lang="en-US" sz="1600" dirty="0" smtClean="0"/>
              <a:t>[</a:t>
            </a:r>
            <a:r>
              <a:rPr lang="en-US" sz="1600" b="1" dirty="0" smtClean="0"/>
              <a:t>Note:  </a:t>
            </a:r>
            <a:r>
              <a:rPr lang="en-US" sz="1600" dirty="0" smtClean="0"/>
              <a:t>Even jurisdictions that have not yet abandoned the doctrine of </a:t>
            </a:r>
            <a:r>
              <a:rPr lang="en-US" sz="1600" i="1" dirty="0" smtClean="0"/>
              <a:t>caveat emptor</a:t>
            </a:r>
            <a:r>
              <a:rPr lang="en-US" sz="1600" dirty="0" smtClean="0"/>
              <a:t> protect purchasers from active concealment, misrepresentation, or failure to disclose material defects not subject to discovery by reasonably prudent buyers.]</a:t>
            </a:r>
            <a:endParaRPr lang="en-US" sz="1400" dirty="0" smtClean="0"/>
          </a:p>
          <a:p>
            <a:pPr algn="l"/>
            <a:endParaRPr lang="en-US" sz="1600" b="1" dirty="0"/>
          </a:p>
          <a:p>
            <a:pPr marL="1111250" lvl="1" indent="-533400"/>
            <a:endParaRPr lang="en-US" sz="1400" dirty="0"/>
          </a:p>
          <a:p>
            <a:pPr marL="1073150" indent="-609600" algn="l"/>
            <a:endParaRPr lang="en-US" sz="1400" dirty="0"/>
          </a:p>
        </p:txBody>
      </p:sp>
      <p:sp>
        <p:nvSpPr>
          <p:cNvPr id="35844" name="AutoShape 4"/>
          <p:cNvSpPr>
            <a:spLocks noChangeArrowheads="1"/>
          </p:cNvSpPr>
          <p:nvPr/>
        </p:nvSpPr>
        <p:spPr bwMode="auto">
          <a:xfrm>
            <a:off x="0" y="0"/>
            <a:ext cx="1752600" cy="68580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1"/>
              </a:solidFill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2133600" y="4953000"/>
            <a:ext cx="6553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endParaRPr lang="en-US"/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0" y="6583363"/>
            <a:ext cx="9144000" cy="274637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Disclose It!,  v. 2015.11.23</a:t>
            </a:r>
            <a:endParaRPr lang="en-US" sz="12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5858" name="Text Box 18"/>
          <p:cNvSpPr txBox="1">
            <a:spLocks noChangeArrowheads="1"/>
          </p:cNvSpPr>
          <p:nvPr/>
        </p:nvSpPr>
        <p:spPr bwMode="auto">
          <a:xfrm>
            <a:off x="152400" y="228600"/>
            <a:ext cx="1600200" cy="366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5425" indent="-2254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i="1" dirty="0">
                <a:solidFill>
                  <a:srgbClr val="FF0000"/>
                </a:solidFill>
              </a:rPr>
              <a:t>Intro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rgbClr val="FFFFFF"/>
                </a:solidFill>
              </a:rPr>
              <a:t>Verse 1</a:t>
            </a:r>
            <a:endParaRPr lang="en-US" sz="1600" b="1" i="1" dirty="0">
              <a:solidFill>
                <a:srgbClr val="FFFFFF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600" b="1" i="1" dirty="0">
                <a:solidFill>
                  <a:schemeClr val="hlink"/>
                </a:solidFill>
              </a:rPr>
              <a:t>Verse </a:t>
            </a:r>
            <a:r>
              <a:rPr lang="en-US" sz="1600" b="1" i="1" dirty="0" smtClean="0">
                <a:solidFill>
                  <a:schemeClr val="hlink"/>
                </a:solidFill>
              </a:rPr>
              <a:t>2</a:t>
            </a:r>
            <a:endParaRPr lang="en-US" sz="1600" b="1" i="1" dirty="0">
              <a:solidFill>
                <a:schemeClr val="accent1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600" b="1" i="1" dirty="0">
                <a:solidFill>
                  <a:schemeClr val="accent1"/>
                </a:solidFill>
              </a:rPr>
              <a:t>Refrain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chemeClr val="accent1"/>
                </a:solidFill>
              </a:rPr>
              <a:t>Verse 3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chemeClr val="accent1"/>
                </a:solidFill>
              </a:rPr>
              <a:t>Verse 4</a:t>
            </a:r>
            <a:endParaRPr lang="en-US" sz="1600" b="1" i="1" dirty="0">
              <a:solidFill>
                <a:schemeClr val="accent1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chemeClr val="accent1"/>
                </a:solidFill>
              </a:rPr>
              <a:t>Refrain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chemeClr val="accent1"/>
                </a:solidFill>
              </a:rPr>
              <a:t>Bridge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chemeClr val="accent1"/>
                </a:solidFill>
              </a:rPr>
              <a:t>Verse 1 (reprise)</a:t>
            </a:r>
            <a:endParaRPr lang="en-US" sz="1600" b="1" i="1" dirty="0">
              <a:solidFill>
                <a:schemeClr val="accent1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600" b="1" i="1" dirty="0">
                <a:solidFill>
                  <a:schemeClr val="accent1"/>
                </a:solidFill>
              </a:rPr>
              <a:t>Coda</a:t>
            </a:r>
            <a:endParaRPr lang="en-US" sz="1600" b="1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434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762000"/>
            <a:ext cx="7162800" cy="5562600"/>
          </a:xfrm>
        </p:spPr>
        <p:txBody>
          <a:bodyPr/>
          <a:lstStyle/>
          <a:p>
            <a:pPr algn="l"/>
            <a:r>
              <a:rPr lang="en-US" sz="1600" i="1" dirty="0" smtClean="0">
                <a:solidFill>
                  <a:schemeClr val="tx1"/>
                </a:solidFill>
              </a:rPr>
              <a:t>Verse </a:t>
            </a:r>
            <a:r>
              <a:rPr lang="en-US" sz="1600" i="1" dirty="0" smtClean="0"/>
              <a:t>2</a:t>
            </a:r>
            <a:r>
              <a:rPr lang="en-US" sz="1600" i="1" dirty="0" smtClean="0">
                <a:solidFill>
                  <a:schemeClr val="tx1"/>
                </a:solidFill>
              </a:rPr>
              <a:t>:</a:t>
            </a:r>
          </a:p>
          <a:p>
            <a:pPr algn="l"/>
            <a:endParaRPr lang="en-US" sz="1600" dirty="0">
              <a:solidFill>
                <a:schemeClr val="tx1"/>
              </a:solidFill>
            </a:endParaRPr>
          </a:p>
          <a:p>
            <a:pPr algn="l"/>
            <a:r>
              <a:rPr lang="en-US" sz="1600" b="1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You’re making me promises, inside and out</a:t>
            </a:r>
            <a:r>
              <a:rPr lang="en-US" sz="1600" b="1" u="sng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algn="l"/>
            <a:endParaRPr lang="en-US" sz="1600" b="1" u="sng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/>
            <a:r>
              <a:rPr lang="en-US" sz="1600" b="1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 say that I ought to move in</a:t>
            </a:r>
            <a:r>
              <a:rPr lang="en-US" sz="1600" b="1" u="sng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algn="l"/>
            <a:endParaRPr lang="en-US" sz="1600" b="1" u="sng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/>
            <a:r>
              <a:rPr lang="en-US" sz="1600" b="1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 make it sound sweet, but it’s </a:t>
            </a:r>
            <a:r>
              <a:rPr lang="en-US" sz="1600" b="1" u="sng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makin</a:t>
            </a:r>
            <a:r>
              <a:rPr lang="en-US" sz="1600" b="1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’ me doubt</a:t>
            </a:r>
            <a:r>
              <a:rPr lang="en-US" sz="1600" b="1" u="sng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algn="l"/>
            <a:endParaRPr lang="en-US" sz="1600" b="1" u="sng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/>
            <a:r>
              <a:rPr lang="en-US" sz="1600" b="1" u="sng" dirty="0" err="1"/>
              <a:t>G</a:t>
            </a:r>
            <a:r>
              <a:rPr lang="en-US" sz="1600" b="1" u="sng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otta</a:t>
            </a:r>
            <a:r>
              <a:rPr lang="en-US" sz="1600" b="1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’ disclose it, baby, </a:t>
            </a:r>
            <a:r>
              <a:rPr lang="en-US" sz="1600" b="1" u="sng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gotta</a:t>
            </a:r>
            <a:r>
              <a:rPr lang="en-US" sz="1600" b="1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’ </a:t>
            </a:r>
            <a:r>
              <a:rPr lang="en-US" sz="1600" b="1" u="sng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disclose.</a:t>
            </a:r>
          </a:p>
          <a:p>
            <a:pPr algn="l"/>
            <a:endParaRPr lang="en-US" sz="1600" b="1" u="sng" dirty="0"/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	</a:t>
            </a:r>
            <a:r>
              <a:rPr lang="en-US" sz="1600" dirty="0" smtClean="0">
                <a:solidFill>
                  <a:schemeClr val="tx1"/>
                </a:solidFill>
              </a:rPr>
              <a:t>D</a:t>
            </a:r>
            <a:r>
              <a:rPr lang="en-US" sz="1600" dirty="0">
                <a:solidFill>
                  <a:schemeClr val="tx1"/>
                </a:solidFill>
              </a:rPr>
              <a:t>	</a:t>
            </a:r>
            <a:r>
              <a:rPr lang="en-US" sz="1600" dirty="0" smtClean="0">
                <a:solidFill>
                  <a:schemeClr val="tx1"/>
                </a:solidFill>
              </a:rPr>
              <a:t>	F</a:t>
            </a:r>
            <a:r>
              <a:rPr lang="en-US" sz="1600" dirty="0">
                <a:solidFill>
                  <a:schemeClr val="tx1"/>
                </a:solidFill>
              </a:rPr>
              <a:t>	</a:t>
            </a:r>
            <a:r>
              <a:rPr lang="en-US" sz="1600" dirty="0" smtClean="0">
                <a:solidFill>
                  <a:schemeClr val="tx1"/>
                </a:solidFill>
              </a:rPr>
              <a:t>	Am</a:t>
            </a:r>
            <a:r>
              <a:rPr lang="en-US" sz="1600" dirty="0">
                <a:solidFill>
                  <a:schemeClr val="tx1"/>
                </a:solidFill>
              </a:rPr>
              <a:t>		C</a:t>
            </a:r>
            <a:endParaRPr lang="en-US" sz="1600" u="sng" dirty="0">
              <a:solidFill>
                <a:schemeClr val="tx1"/>
              </a:solidFill>
            </a:endParaRPr>
          </a:p>
          <a:p>
            <a:pPr algn="l"/>
            <a:r>
              <a:rPr lang="en-US" sz="1600" b="1" u="sng" dirty="0" smtClean="0">
                <a:solidFill>
                  <a:schemeClr val="tx1"/>
                </a:solidFill>
              </a:rPr>
              <a:t>The	truth</a:t>
            </a:r>
            <a:r>
              <a:rPr lang="en-US" sz="1600" b="1" u="sng" dirty="0">
                <a:solidFill>
                  <a:schemeClr val="tx1"/>
                </a:solidFill>
              </a:rPr>
              <a:t>, yeah, dis-	robe it, </a:t>
            </a:r>
            <a:r>
              <a:rPr lang="en-US" sz="1600" b="1" u="sng" dirty="0" smtClean="0">
                <a:solidFill>
                  <a:schemeClr val="tx1"/>
                </a:solidFill>
              </a:rPr>
              <a:t>baby.	Come </a:t>
            </a:r>
            <a:r>
              <a:rPr lang="en-US" sz="1600" b="1" u="sng" dirty="0">
                <a:solidFill>
                  <a:schemeClr val="tx1"/>
                </a:solidFill>
              </a:rPr>
              <a:t>on, dis-	close</a:t>
            </a:r>
            <a:r>
              <a:rPr lang="en-US" sz="1600" b="1" u="sng" dirty="0" smtClean="0">
                <a:solidFill>
                  <a:schemeClr val="tx1"/>
                </a:solidFill>
              </a:rPr>
              <a:t>,</a:t>
            </a:r>
          </a:p>
          <a:p>
            <a:pPr algn="l"/>
            <a:endParaRPr lang="en-US" sz="1600" b="1" u="sng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	</a:t>
            </a:r>
            <a:r>
              <a:rPr lang="en-US" sz="1600" dirty="0" smtClean="0">
                <a:solidFill>
                  <a:schemeClr val="tx1"/>
                </a:solidFill>
              </a:rPr>
              <a:t>Am</a:t>
            </a:r>
            <a:r>
              <a:rPr lang="en-US" sz="1600" dirty="0">
                <a:solidFill>
                  <a:schemeClr val="tx1"/>
                </a:solidFill>
              </a:rPr>
              <a:t>	</a:t>
            </a:r>
            <a:r>
              <a:rPr lang="en-US" sz="1600" dirty="0" smtClean="0">
                <a:solidFill>
                  <a:schemeClr val="tx1"/>
                </a:solidFill>
              </a:rPr>
              <a:t>	C</a:t>
            </a:r>
            <a:r>
              <a:rPr lang="en-US" sz="1600" dirty="0">
                <a:solidFill>
                  <a:schemeClr val="tx1"/>
                </a:solidFill>
              </a:rPr>
              <a:t>	E	</a:t>
            </a:r>
            <a:r>
              <a:rPr lang="en-US" sz="1600" dirty="0" smtClean="0">
                <a:solidFill>
                  <a:schemeClr val="tx1"/>
                </a:solidFill>
              </a:rPr>
              <a:t>E   	E7  </a:t>
            </a:r>
            <a:r>
              <a:rPr lang="en-US" sz="1600" dirty="0">
                <a:solidFill>
                  <a:schemeClr val="tx1"/>
                </a:solidFill>
              </a:rPr>
              <a:t>E </a:t>
            </a:r>
            <a:r>
              <a:rPr lang="en-US" sz="1600" dirty="0" smtClean="0">
                <a:solidFill>
                  <a:schemeClr val="tx1"/>
                </a:solidFill>
              </a:rPr>
              <a:t>  E</a:t>
            </a:r>
            <a:endParaRPr lang="en-US" sz="1600" u="sng" dirty="0">
              <a:solidFill>
                <a:schemeClr val="tx1"/>
              </a:solidFill>
            </a:endParaRPr>
          </a:p>
          <a:p>
            <a:pPr algn="l"/>
            <a:r>
              <a:rPr lang="en-US" sz="1600" b="1" dirty="0">
                <a:solidFill>
                  <a:schemeClr val="tx1"/>
                </a:solidFill>
              </a:rPr>
              <a:t>	</a:t>
            </a:r>
            <a:r>
              <a:rPr lang="en-US" sz="1600" b="1" u="sng" dirty="0">
                <a:solidFill>
                  <a:schemeClr val="tx1"/>
                </a:solidFill>
              </a:rPr>
              <a:t>What I should	know to	me.</a:t>
            </a:r>
          </a:p>
          <a:p>
            <a:pPr algn="l"/>
            <a:endParaRPr lang="en-US" sz="1600" b="1" u="sng" dirty="0" smtClean="0"/>
          </a:p>
          <a:p>
            <a:pPr algn="l"/>
            <a:endParaRPr lang="en-US" sz="1600" b="1" u="sng" dirty="0" smtClean="0"/>
          </a:p>
          <a:p>
            <a:pPr algn="l"/>
            <a:endParaRPr lang="en-US" sz="1600" b="1" u="sng" dirty="0"/>
          </a:p>
          <a:p>
            <a:pPr algn="l"/>
            <a:r>
              <a:rPr lang="en-US" sz="1600" dirty="0" smtClean="0"/>
              <a:t>[</a:t>
            </a:r>
            <a:r>
              <a:rPr lang="en-US" sz="1600" b="1" dirty="0" smtClean="0"/>
              <a:t>Note:  </a:t>
            </a:r>
            <a:r>
              <a:rPr lang="en-US" sz="1600" dirty="0" smtClean="0"/>
              <a:t>Partial disclosure may give rise to a duty of full disclosure.]</a:t>
            </a:r>
            <a:endParaRPr lang="en-US" sz="1400" dirty="0" smtClean="0"/>
          </a:p>
          <a:p>
            <a:pPr algn="l"/>
            <a:endParaRPr lang="en-US" sz="1600" b="1" u="sng" dirty="0"/>
          </a:p>
        </p:txBody>
      </p:sp>
      <p:sp>
        <p:nvSpPr>
          <p:cNvPr id="35844" name="AutoShape 4"/>
          <p:cNvSpPr>
            <a:spLocks noChangeArrowheads="1"/>
          </p:cNvSpPr>
          <p:nvPr/>
        </p:nvSpPr>
        <p:spPr bwMode="auto">
          <a:xfrm>
            <a:off x="0" y="0"/>
            <a:ext cx="1752600" cy="68580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1"/>
              </a:solidFill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2133600" y="4953000"/>
            <a:ext cx="6553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endParaRPr lang="en-US"/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0" y="6583363"/>
            <a:ext cx="9144000" cy="274637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 smtClean="0">
                <a:solidFill>
                  <a:srgbClr val="C2D1FF"/>
                </a:solidFill>
              </a:rPr>
              <a:t>Disclose It!,  </a:t>
            </a:r>
            <a:r>
              <a:rPr lang="en-US" sz="1200" b="1" dirty="0">
                <a:solidFill>
                  <a:srgbClr val="C2D1FF"/>
                </a:solidFill>
              </a:rPr>
              <a:t>v. </a:t>
            </a:r>
            <a:r>
              <a:rPr lang="en-US" sz="1200" b="1" dirty="0" smtClean="0">
                <a:solidFill>
                  <a:srgbClr val="C2D1FF"/>
                </a:solidFill>
              </a:rPr>
              <a:t>2012.01.27</a:t>
            </a:r>
            <a:endParaRPr lang="en-US" sz="1200" b="1" dirty="0">
              <a:solidFill>
                <a:srgbClr val="C2D1FF"/>
              </a:solidFill>
            </a:endParaRPr>
          </a:p>
        </p:txBody>
      </p:sp>
      <p:sp>
        <p:nvSpPr>
          <p:cNvPr id="35858" name="Text Box 18"/>
          <p:cNvSpPr txBox="1">
            <a:spLocks noChangeArrowheads="1"/>
          </p:cNvSpPr>
          <p:nvPr/>
        </p:nvSpPr>
        <p:spPr bwMode="auto">
          <a:xfrm>
            <a:off x="152400" y="228600"/>
            <a:ext cx="1600200" cy="366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5425" indent="-2254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rgbClr val="FF0000"/>
                </a:solidFill>
              </a:rPr>
              <a:t>Intro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rgbClr val="FF0000"/>
                </a:solidFill>
              </a:rPr>
              <a:t>Verse 1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rgbClr val="FFFFFF"/>
                </a:solidFill>
              </a:rPr>
              <a:t>Verse 2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chemeClr val="accent1"/>
                </a:solidFill>
              </a:rPr>
              <a:t>Refrain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chemeClr val="accent1"/>
                </a:solidFill>
              </a:rPr>
              <a:t>Verse 3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chemeClr val="accent1"/>
                </a:solidFill>
              </a:rPr>
              <a:t>Verse 4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chemeClr val="accent1"/>
                </a:solidFill>
              </a:rPr>
              <a:t>Refrain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chemeClr val="accent1"/>
                </a:solidFill>
              </a:rPr>
              <a:t>Bridge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chemeClr val="accent1"/>
                </a:solidFill>
              </a:rPr>
              <a:t>Verse 1 (reprise)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chemeClr val="accent1"/>
                </a:solidFill>
              </a:rPr>
              <a:t>Coda</a:t>
            </a:r>
            <a:endParaRPr lang="en-US" sz="1600" b="1" i="1" dirty="0">
              <a:solidFill>
                <a:schemeClr val="folHlink"/>
              </a:solidFill>
            </a:endParaRPr>
          </a:p>
        </p:txBody>
      </p:sp>
      <p:pic>
        <p:nvPicPr>
          <p:cNvPr id="2" name="Picture 1" descr="Abandoned_Home_in_Clevela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33400"/>
            <a:ext cx="19431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6506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762000"/>
            <a:ext cx="7162800" cy="5562600"/>
          </a:xfrm>
        </p:spPr>
        <p:txBody>
          <a:bodyPr/>
          <a:lstStyle/>
          <a:p>
            <a:pPr algn="l"/>
            <a:r>
              <a:rPr lang="en-US" sz="1600" i="1" dirty="0" smtClean="0">
                <a:solidFill>
                  <a:schemeClr val="tx1"/>
                </a:solidFill>
              </a:rPr>
              <a:t>Refrain</a:t>
            </a:r>
            <a:r>
              <a:rPr lang="en-US" sz="1600" i="1" dirty="0">
                <a:solidFill>
                  <a:schemeClr val="tx1"/>
                </a:solidFill>
              </a:rPr>
              <a:t>:</a:t>
            </a:r>
            <a:endParaRPr lang="en-US" sz="1600" dirty="0">
              <a:solidFill>
                <a:schemeClr val="tx1"/>
              </a:solidFill>
            </a:endParaRPr>
          </a:p>
          <a:p>
            <a:pPr algn="l"/>
            <a:r>
              <a:rPr lang="en-US" sz="1600" b="1" dirty="0">
                <a:solidFill>
                  <a:schemeClr val="tx1"/>
                </a:solidFill>
              </a:rPr>
              <a:t> </a:t>
            </a:r>
          </a:p>
          <a:p>
            <a:pPr algn="l"/>
            <a:r>
              <a:rPr lang="en-US" sz="1600" b="1" dirty="0">
                <a:solidFill>
                  <a:schemeClr val="tx1"/>
                </a:solidFill>
              </a:rPr>
              <a:t>	</a:t>
            </a:r>
            <a:r>
              <a:rPr lang="en-US" sz="1600" dirty="0" smtClean="0">
                <a:solidFill>
                  <a:schemeClr val="tx1"/>
                </a:solidFill>
              </a:rPr>
              <a:t>E</a:t>
            </a:r>
            <a:r>
              <a:rPr lang="en-US" sz="1600" dirty="0">
                <a:solidFill>
                  <a:schemeClr val="tx1"/>
                </a:solidFill>
              </a:rPr>
              <a:t>!/</a:t>
            </a:r>
            <a:r>
              <a:rPr lang="en-US" sz="1600" dirty="0" err="1">
                <a:solidFill>
                  <a:schemeClr val="tx1"/>
                </a:solidFill>
              </a:rPr>
              <a:t>Em</a:t>
            </a:r>
            <a:r>
              <a:rPr lang="en-US" sz="1600" dirty="0">
                <a:solidFill>
                  <a:schemeClr val="tx1"/>
                </a:solidFill>
              </a:rPr>
              <a:t>	</a:t>
            </a:r>
            <a:r>
              <a:rPr lang="en-US" sz="1600" dirty="0" smtClean="0">
                <a:solidFill>
                  <a:schemeClr val="tx1"/>
                </a:solidFill>
              </a:rPr>
              <a:t>		E</a:t>
            </a:r>
            <a:r>
              <a:rPr lang="en-US" sz="1600" dirty="0">
                <a:solidFill>
                  <a:schemeClr val="tx1"/>
                </a:solidFill>
              </a:rPr>
              <a:t>!/</a:t>
            </a:r>
            <a:r>
              <a:rPr lang="en-US" sz="1600" dirty="0" err="1">
                <a:solidFill>
                  <a:schemeClr val="tx1"/>
                </a:solidFill>
              </a:rPr>
              <a:t>Em</a:t>
            </a:r>
            <a:r>
              <a:rPr lang="en-US" sz="1600" dirty="0">
                <a:solidFill>
                  <a:schemeClr val="tx1"/>
                </a:solidFill>
              </a:rPr>
              <a:t>	</a:t>
            </a:r>
            <a:endParaRPr lang="en-US" sz="1600" u="sng" dirty="0">
              <a:solidFill>
                <a:schemeClr val="tx1"/>
              </a:solidFill>
            </a:endParaRPr>
          </a:p>
          <a:p>
            <a:pPr algn="l"/>
            <a:r>
              <a:rPr lang="en-US" sz="1600" b="1" u="sng" dirty="0" err="1" smtClean="0">
                <a:solidFill>
                  <a:schemeClr val="tx1"/>
                </a:solidFill>
              </a:rPr>
              <a:t>Whatcha</a:t>
            </a:r>
            <a:r>
              <a:rPr lang="en-US" sz="1600" b="1" u="sng" dirty="0">
                <a:solidFill>
                  <a:schemeClr val="tx1"/>
                </a:solidFill>
              </a:rPr>
              <a:t>’	trying to hide?  Look me	straight in the eye.</a:t>
            </a:r>
          </a:p>
          <a:p>
            <a:pPr algn="l"/>
            <a:r>
              <a:rPr lang="en-US" sz="1600" b="1" dirty="0">
                <a:solidFill>
                  <a:schemeClr val="tx1"/>
                </a:solidFill>
              </a:rPr>
              <a:t> </a:t>
            </a:r>
            <a:endParaRPr lang="en-US" sz="1600" b="1" u="sng" dirty="0">
              <a:solidFill>
                <a:schemeClr val="tx1"/>
              </a:solidFill>
            </a:endParaRPr>
          </a:p>
          <a:p>
            <a:pPr algn="l"/>
            <a:r>
              <a:rPr lang="en-US" sz="1600" b="1" dirty="0">
                <a:solidFill>
                  <a:schemeClr val="tx1"/>
                </a:solidFill>
              </a:rPr>
              <a:t>	</a:t>
            </a:r>
            <a:r>
              <a:rPr lang="en-US" sz="1600" dirty="0" smtClean="0">
                <a:solidFill>
                  <a:schemeClr val="tx1"/>
                </a:solidFill>
              </a:rPr>
              <a:t>E</a:t>
            </a:r>
            <a:r>
              <a:rPr lang="en-US" sz="1600" dirty="0">
                <a:solidFill>
                  <a:schemeClr val="tx1"/>
                </a:solidFill>
              </a:rPr>
              <a:t>!/</a:t>
            </a:r>
            <a:r>
              <a:rPr lang="en-US" sz="1600" dirty="0" err="1">
                <a:solidFill>
                  <a:schemeClr val="tx1"/>
                </a:solidFill>
              </a:rPr>
              <a:t>Em</a:t>
            </a:r>
            <a:r>
              <a:rPr lang="en-US" sz="1600" dirty="0">
                <a:solidFill>
                  <a:schemeClr val="tx1"/>
                </a:solidFill>
              </a:rPr>
              <a:t>	</a:t>
            </a:r>
            <a:r>
              <a:rPr lang="en-US" sz="1600" dirty="0" smtClean="0">
                <a:solidFill>
                  <a:schemeClr val="tx1"/>
                </a:solidFill>
              </a:rPr>
              <a:t>		G</a:t>
            </a:r>
            <a:r>
              <a:rPr lang="en-US" sz="1600" dirty="0">
                <a:solidFill>
                  <a:schemeClr val="tx1"/>
                </a:solidFill>
              </a:rPr>
              <a:t>	</a:t>
            </a:r>
            <a:r>
              <a:rPr lang="en-US" sz="1600" dirty="0" smtClean="0">
                <a:solidFill>
                  <a:schemeClr val="tx1"/>
                </a:solidFill>
              </a:rPr>
              <a:t>C</a:t>
            </a:r>
            <a:endParaRPr lang="en-US" sz="1600" u="sng" dirty="0">
              <a:solidFill>
                <a:schemeClr val="tx1"/>
              </a:solidFill>
            </a:endParaRPr>
          </a:p>
          <a:p>
            <a:pPr algn="l"/>
            <a:r>
              <a:rPr lang="en-US" sz="1600" b="1" u="sng" dirty="0">
                <a:solidFill>
                  <a:schemeClr val="tx1"/>
                </a:solidFill>
              </a:rPr>
              <a:t>Don’t	play it shy.  Dis-	</a:t>
            </a:r>
            <a:r>
              <a:rPr lang="en-US" sz="1600" b="1" u="sng" dirty="0" smtClean="0">
                <a:solidFill>
                  <a:schemeClr val="tx1"/>
                </a:solidFill>
              </a:rPr>
              <a:t>	close </a:t>
            </a:r>
            <a:r>
              <a:rPr lang="en-US" sz="1600" b="1" u="sng" dirty="0">
                <a:solidFill>
                  <a:schemeClr val="tx1"/>
                </a:solidFill>
              </a:rPr>
              <a:t>it to	</a:t>
            </a:r>
            <a:r>
              <a:rPr lang="en-US" sz="1600" b="1" u="sng" dirty="0" smtClean="0">
                <a:solidFill>
                  <a:schemeClr val="tx1"/>
                </a:solidFill>
              </a:rPr>
              <a:t>me</a:t>
            </a:r>
            <a:r>
              <a:rPr lang="en-US" sz="1600" b="1" u="sng" dirty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16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>
                <a:solidFill>
                  <a:schemeClr val="tx1"/>
                </a:solidFill>
              </a:rPr>
              <a:t>	</a:t>
            </a:r>
            <a:r>
              <a:rPr lang="en-US" sz="1600" dirty="0" smtClean="0">
                <a:solidFill>
                  <a:schemeClr val="tx1"/>
                </a:solidFill>
              </a:rPr>
              <a:t>E</a:t>
            </a:r>
            <a:r>
              <a:rPr lang="en-US" sz="1600" dirty="0">
                <a:solidFill>
                  <a:schemeClr val="tx1"/>
                </a:solidFill>
              </a:rPr>
              <a:t>!/</a:t>
            </a:r>
            <a:r>
              <a:rPr lang="en-US" sz="1600" dirty="0" err="1">
                <a:solidFill>
                  <a:schemeClr val="tx1"/>
                </a:solidFill>
              </a:rPr>
              <a:t>Em</a:t>
            </a:r>
            <a:r>
              <a:rPr lang="en-US" sz="1600" dirty="0">
                <a:solidFill>
                  <a:schemeClr val="tx1"/>
                </a:solidFill>
              </a:rPr>
              <a:t>	</a:t>
            </a:r>
            <a:r>
              <a:rPr lang="en-US" sz="1600" dirty="0" smtClean="0">
                <a:solidFill>
                  <a:schemeClr val="tx1"/>
                </a:solidFill>
              </a:rPr>
              <a:t>		E</a:t>
            </a:r>
            <a:r>
              <a:rPr lang="en-US" sz="1600" dirty="0">
                <a:solidFill>
                  <a:schemeClr val="tx1"/>
                </a:solidFill>
              </a:rPr>
              <a:t>!/</a:t>
            </a:r>
            <a:r>
              <a:rPr lang="en-US" sz="1600" dirty="0" err="1">
                <a:solidFill>
                  <a:schemeClr val="tx1"/>
                </a:solidFill>
              </a:rPr>
              <a:t>Em</a:t>
            </a:r>
            <a:r>
              <a:rPr lang="en-US" sz="1600" dirty="0">
                <a:solidFill>
                  <a:schemeClr val="tx1"/>
                </a:solidFill>
              </a:rPr>
              <a:t>	</a:t>
            </a:r>
            <a:endParaRPr lang="en-US" sz="1600" u="sng" dirty="0">
              <a:solidFill>
                <a:schemeClr val="tx1"/>
              </a:solidFill>
            </a:endParaRPr>
          </a:p>
          <a:p>
            <a:pPr algn="l"/>
            <a:r>
              <a:rPr lang="en-US" sz="1600" b="1" u="sng" dirty="0" smtClean="0">
                <a:solidFill>
                  <a:schemeClr val="tx1"/>
                </a:solidFill>
              </a:rPr>
              <a:t>All </a:t>
            </a:r>
            <a:r>
              <a:rPr lang="en-US" sz="1600" b="1" u="sng" dirty="0">
                <a:solidFill>
                  <a:schemeClr val="tx1"/>
                </a:solidFill>
              </a:rPr>
              <a:t>the	risk, all the woe, </a:t>
            </a:r>
            <a:r>
              <a:rPr lang="en-US" sz="1600" b="1" u="sng" dirty="0" smtClean="0">
                <a:solidFill>
                  <a:schemeClr val="tx1"/>
                </a:solidFill>
              </a:rPr>
              <a:t>you	</a:t>
            </a:r>
            <a:r>
              <a:rPr lang="en-US" sz="1600" b="1" u="sng" dirty="0">
                <a:solidFill>
                  <a:schemeClr val="tx1"/>
                </a:solidFill>
              </a:rPr>
              <a:t>	do or should know,</a:t>
            </a:r>
          </a:p>
          <a:p>
            <a:pPr algn="l"/>
            <a:r>
              <a:rPr lang="en-US" sz="1600" b="1" dirty="0">
                <a:solidFill>
                  <a:schemeClr val="tx1"/>
                </a:solidFill>
              </a:rPr>
              <a:t> </a:t>
            </a:r>
            <a:endParaRPr lang="en-US" sz="1600" b="1" u="sng" dirty="0">
              <a:solidFill>
                <a:schemeClr val="tx1"/>
              </a:solidFill>
            </a:endParaRPr>
          </a:p>
          <a:p>
            <a:pPr algn="l"/>
            <a:r>
              <a:rPr lang="en-US" sz="1600" dirty="0">
                <a:solidFill>
                  <a:schemeClr val="tx1"/>
                </a:solidFill>
              </a:rPr>
              <a:t>	</a:t>
            </a:r>
            <a:r>
              <a:rPr lang="en-US" sz="1600" dirty="0" smtClean="0">
                <a:solidFill>
                  <a:schemeClr val="tx1"/>
                </a:solidFill>
              </a:rPr>
              <a:t>E</a:t>
            </a:r>
            <a:r>
              <a:rPr lang="en-US" sz="1600" dirty="0">
                <a:solidFill>
                  <a:schemeClr val="tx1"/>
                </a:solidFill>
              </a:rPr>
              <a:t>!/E	</a:t>
            </a:r>
            <a:r>
              <a:rPr lang="en-US" sz="1600" dirty="0" smtClean="0">
                <a:solidFill>
                  <a:schemeClr val="tx1"/>
                </a:solidFill>
              </a:rPr>
              <a:t>		G</a:t>
            </a:r>
            <a:r>
              <a:rPr lang="en-US" sz="1600" dirty="0">
                <a:solidFill>
                  <a:schemeClr val="tx1"/>
                </a:solidFill>
              </a:rPr>
              <a:t>	C</a:t>
            </a:r>
            <a:endParaRPr lang="en-US" sz="1600" u="sng" dirty="0">
              <a:solidFill>
                <a:schemeClr val="tx1"/>
              </a:solidFill>
            </a:endParaRPr>
          </a:p>
          <a:p>
            <a:pPr algn="l"/>
            <a:r>
              <a:rPr lang="en-US" sz="1600" b="1" u="sng" dirty="0" smtClean="0">
                <a:solidFill>
                  <a:schemeClr val="tx1"/>
                </a:solidFill>
              </a:rPr>
              <a:t>Be</a:t>
            </a:r>
            <a:r>
              <a:rPr lang="en-US" sz="1600" b="1" u="sng" dirty="0">
                <a:solidFill>
                  <a:schemeClr val="tx1"/>
                </a:solidFill>
              </a:rPr>
              <a:t>-	hind or below—dis-	</a:t>
            </a:r>
            <a:r>
              <a:rPr lang="en-US" sz="1600" b="1" u="sng" dirty="0" smtClean="0">
                <a:solidFill>
                  <a:schemeClr val="tx1"/>
                </a:solidFill>
              </a:rPr>
              <a:t>	close </a:t>
            </a:r>
            <a:r>
              <a:rPr lang="en-US" sz="1600" b="1" u="sng" dirty="0">
                <a:solidFill>
                  <a:schemeClr val="tx1"/>
                </a:solidFill>
              </a:rPr>
              <a:t>it to	me!</a:t>
            </a:r>
          </a:p>
          <a:p>
            <a:pPr algn="l"/>
            <a:r>
              <a:rPr lang="en-US" sz="1600" b="1" dirty="0">
                <a:solidFill>
                  <a:schemeClr val="tx1"/>
                </a:solidFill>
              </a:rPr>
              <a:t> </a:t>
            </a:r>
            <a:endParaRPr lang="en-US" sz="1600" u="sng" dirty="0">
              <a:solidFill>
                <a:schemeClr val="tx1"/>
              </a:solidFill>
            </a:endParaRPr>
          </a:p>
          <a:p>
            <a:pPr algn="l"/>
            <a:r>
              <a:rPr lang="en-US" sz="1600" dirty="0">
                <a:solidFill>
                  <a:schemeClr val="tx1"/>
                </a:solidFill>
              </a:rPr>
              <a:t>	G	</a:t>
            </a:r>
            <a:r>
              <a:rPr lang="en-US" sz="1600" dirty="0" smtClean="0">
                <a:solidFill>
                  <a:schemeClr val="tx1"/>
                </a:solidFill>
              </a:rPr>
              <a:t>  C</a:t>
            </a:r>
            <a:r>
              <a:rPr lang="en-US" sz="1600" dirty="0">
                <a:solidFill>
                  <a:schemeClr val="tx1"/>
                </a:solidFill>
              </a:rPr>
              <a:t>	G	</a:t>
            </a:r>
            <a:r>
              <a:rPr lang="en-US" sz="1600" dirty="0"/>
              <a:t> </a:t>
            </a:r>
            <a:r>
              <a:rPr lang="en-US" sz="1600" dirty="0" smtClean="0"/>
              <a:t>        </a:t>
            </a:r>
            <a:r>
              <a:rPr lang="en-US" sz="1600" dirty="0" smtClean="0">
                <a:solidFill>
                  <a:schemeClr val="tx1"/>
                </a:solidFill>
              </a:rPr>
              <a:t>C</a:t>
            </a:r>
            <a:r>
              <a:rPr lang="en-US" sz="1600" dirty="0">
                <a:solidFill>
                  <a:schemeClr val="tx1"/>
                </a:solidFill>
              </a:rPr>
              <a:t>	</a:t>
            </a:r>
            <a:r>
              <a:rPr lang="en-US" sz="1600" dirty="0"/>
              <a:t> </a:t>
            </a:r>
            <a:r>
              <a:rPr lang="en-US" sz="1600" dirty="0" smtClean="0"/>
              <a:t>          </a:t>
            </a:r>
            <a:r>
              <a:rPr lang="en-US" sz="1600" dirty="0" smtClean="0">
                <a:solidFill>
                  <a:schemeClr val="tx1"/>
                </a:solidFill>
              </a:rPr>
              <a:t>A</a:t>
            </a:r>
            <a:endParaRPr lang="en-US" sz="1600" u="sng" dirty="0">
              <a:solidFill>
                <a:schemeClr val="tx1"/>
              </a:solidFill>
            </a:endParaRPr>
          </a:p>
          <a:p>
            <a:pPr algn="l"/>
            <a:r>
              <a:rPr lang="en-US" sz="1600" b="1" u="sng" dirty="0" smtClean="0"/>
              <a:t>Dis</a:t>
            </a:r>
            <a:r>
              <a:rPr lang="en-US" sz="1600" b="1" u="sng" dirty="0" smtClean="0">
                <a:solidFill>
                  <a:schemeClr val="tx1"/>
                </a:solidFill>
              </a:rPr>
              <a:t>-</a:t>
            </a:r>
            <a:r>
              <a:rPr lang="en-US" sz="1600" b="1" u="sng" dirty="0">
                <a:solidFill>
                  <a:schemeClr val="tx1"/>
                </a:solidFill>
              </a:rPr>
              <a:t>	</a:t>
            </a:r>
            <a:r>
              <a:rPr lang="en-US" sz="1600" b="1" u="sng" dirty="0" smtClean="0"/>
              <a:t>clos</a:t>
            </a:r>
            <a:r>
              <a:rPr lang="en-US" sz="1600" b="1" u="sng" dirty="0" smtClean="0">
                <a:solidFill>
                  <a:schemeClr val="tx1"/>
                </a:solidFill>
              </a:rPr>
              <a:t>e </a:t>
            </a:r>
            <a:r>
              <a:rPr lang="en-US" sz="1600" b="1" u="sng" dirty="0">
                <a:solidFill>
                  <a:schemeClr val="tx1"/>
                </a:solidFill>
              </a:rPr>
              <a:t>it </a:t>
            </a:r>
            <a:r>
              <a:rPr lang="en-US" sz="1600" b="1" u="sng" dirty="0" smtClean="0"/>
              <a:t>to</a:t>
            </a:r>
            <a:r>
              <a:rPr lang="en-US" sz="1600" b="1" u="sng" dirty="0" smtClean="0">
                <a:solidFill>
                  <a:schemeClr val="tx1"/>
                </a:solidFill>
              </a:rPr>
              <a:t> </a:t>
            </a:r>
            <a:r>
              <a:rPr lang="en-US" sz="1600" b="1" u="sng" dirty="0" smtClean="0">
                <a:solidFill>
                  <a:schemeClr val="tx1"/>
                </a:solidFill>
              </a:rPr>
              <a:t>me</a:t>
            </a:r>
            <a:r>
              <a:rPr lang="en-US" sz="1600" b="1" u="sng" dirty="0">
                <a:solidFill>
                  <a:schemeClr val="tx1"/>
                </a:solidFill>
              </a:rPr>
              <a:t>.  </a:t>
            </a:r>
            <a:r>
              <a:rPr lang="en-US" sz="1600" b="1" u="sng" dirty="0" smtClean="0"/>
              <a:t>Un</a:t>
            </a:r>
            <a:r>
              <a:rPr lang="en-US" sz="1600" b="1" u="sng" dirty="0" smtClean="0">
                <a:solidFill>
                  <a:schemeClr val="tx1"/>
                </a:solidFill>
              </a:rPr>
              <a:t>-</a:t>
            </a:r>
            <a:r>
              <a:rPr lang="en-US" sz="1600" b="1" u="sng" dirty="0">
                <a:solidFill>
                  <a:schemeClr val="tx1"/>
                </a:solidFill>
              </a:rPr>
              <a:t>	</a:t>
            </a:r>
            <a:r>
              <a:rPr lang="en-US" sz="1600" b="1" u="sng" dirty="0" smtClean="0">
                <a:solidFill>
                  <a:schemeClr val="tx1"/>
                </a:solidFill>
              </a:rPr>
              <a:t>clothe </a:t>
            </a:r>
            <a:r>
              <a:rPr lang="en-US" sz="1600" b="1" u="sng" dirty="0">
                <a:solidFill>
                  <a:schemeClr val="tx1"/>
                </a:solidFill>
              </a:rPr>
              <a:t>it!  Dis</a:t>
            </a:r>
            <a:r>
              <a:rPr lang="en-US" sz="1600" b="1" u="sng" dirty="0" smtClean="0">
                <a:solidFill>
                  <a:schemeClr val="tx1"/>
                </a:solidFill>
              </a:rPr>
              <a:t>-   close </a:t>
            </a:r>
            <a:r>
              <a:rPr lang="en-US" sz="1600" b="1" u="sng" dirty="0">
                <a:solidFill>
                  <a:schemeClr val="tx1"/>
                </a:solidFill>
              </a:rPr>
              <a:t>it </a:t>
            </a:r>
            <a:r>
              <a:rPr lang="en-US" sz="1600" b="1" u="sng" dirty="0" smtClean="0"/>
              <a:t>for</a:t>
            </a:r>
            <a:r>
              <a:rPr lang="en-US" sz="1600" b="1" u="sng" dirty="0" smtClean="0">
                <a:solidFill>
                  <a:schemeClr val="tx1"/>
                </a:solidFill>
              </a:rPr>
              <a:t>   me</a:t>
            </a:r>
            <a:r>
              <a:rPr lang="en-US" sz="1600" b="1" u="sng" dirty="0"/>
              <a:t>.</a:t>
            </a:r>
            <a:endParaRPr lang="en-US" sz="1600" b="1" u="sng" dirty="0">
              <a:solidFill>
                <a:schemeClr val="tx1"/>
              </a:solidFill>
            </a:endParaRPr>
          </a:p>
          <a:p>
            <a:pPr algn="l"/>
            <a:endParaRPr lang="en-US" sz="1600" b="1" u="sng" dirty="0" smtClean="0"/>
          </a:p>
          <a:p>
            <a:pPr algn="l"/>
            <a:r>
              <a:rPr lang="en-US" sz="1600" dirty="0" smtClean="0"/>
              <a:t>	A</a:t>
            </a:r>
            <a:r>
              <a:rPr lang="en-US" sz="1600" dirty="0"/>
              <a:t>	Asus2	</a:t>
            </a:r>
            <a:r>
              <a:rPr lang="en-US" sz="1600" dirty="0" smtClean="0"/>
              <a:t>A A A A </a:t>
            </a:r>
            <a:endParaRPr lang="en-US" sz="1600" b="1" u="sng" dirty="0"/>
          </a:p>
        </p:txBody>
      </p:sp>
      <p:sp>
        <p:nvSpPr>
          <p:cNvPr id="35844" name="AutoShape 4"/>
          <p:cNvSpPr>
            <a:spLocks noChangeArrowheads="1"/>
          </p:cNvSpPr>
          <p:nvPr/>
        </p:nvSpPr>
        <p:spPr bwMode="auto">
          <a:xfrm>
            <a:off x="0" y="0"/>
            <a:ext cx="1752600" cy="68580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1"/>
              </a:solidFill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2133600" y="4953000"/>
            <a:ext cx="6553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endParaRPr lang="en-US"/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0" y="6583363"/>
            <a:ext cx="9144000" cy="274637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Disclose It!,  v. 2015.11.23</a:t>
            </a:r>
            <a:endParaRPr lang="en-US" sz="12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5858" name="Text Box 18"/>
          <p:cNvSpPr txBox="1">
            <a:spLocks noChangeArrowheads="1"/>
          </p:cNvSpPr>
          <p:nvPr/>
        </p:nvSpPr>
        <p:spPr bwMode="auto">
          <a:xfrm>
            <a:off x="152400" y="228600"/>
            <a:ext cx="1600200" cy="366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5425" indent="-2254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rgbClr val="FF0000"/>
                </a:solidFill>
              </a:rPr>
              <a:t>Intro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rgbClr val="FF0000"/>
                </a:solidFill>
              </a:rPr>
              <a:t>Verse 1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rgbClr val="FF0000"/>
                </a:solidFill>
              </a:rPr>
              <a:t>Verse 2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rgbClr val="FFFFFF"/>
                </a:solidFill>
              </a:rPr>
              <a:t>Refrain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chemeClr val="accent1"/>
                </a:solidFill>
              </a:rPr>
              <a:t>Verse 3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chemeClr val="accent1"/>
                </a:solidFill>
              </a:rPr>
              <a:t>Verse 4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chemeClr val="accent1"/>
                </a:solidFill>
              </a:rPr>
              <a:t>Refrain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chemeClr val="accent1"/>
                </a:solidFill>
              </a:rPr>
              <a:t>Bridge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chemeClr val="accent1"/>
                </a:solidFill>
              </a:rPr>
              <a:t>Verse 1 (reprise)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chemeClr val="accent1"/>
                </a:solidFill>
              </a:rPr>
              <a:t>Coda</a:t>
            </a:r>
            <a:endParaRPr lang="en-US" sz="1600" b="1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6506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762000"/>
            <a:ext cx="6553200" cy="5562600"/>
          </a:xfrm>
        </p:spPr>
        <p:txBody>
          <a:bodyPr/>
          <a:lstStyle/>
          <a:p>
            <a:pPr algn="l"/>
            <a:r>
              <a:rPr lang="en-US" sz="1600" i="1" dirty="0" smtClean="0">
                <a:solidFill>
                  <a:schemeClr val="tx1"/>
                </a:solidFill>
              </a:rPr>
              <a:t>Verse </a:t>
            </a:r>
            <a:r>
              <a:rPr lang="en-US" sz="1600" i="1" dirty="0"/>
              <a:t>3</a:t>
            </a:r>
            <a:r>
              <a:rPr lang="en-US" sz="1600" i="1" dirty="0" smtClean="0">
                <a:solidFill>
                  <a:schemeClr val="tx1"/>
                </a:solidFill>
              </a:rPr>
              <a:t>:</a:t>
            </a:r>
          </a:p>
          <a:p>
            <a:pPr algn="l"/>
            <a:endParaRPr lang="en-US" sz="1600" dirty="0">
              <a:solidFill>
                <a:schemeClr val="tx1"/>
              </a:solidFill>
            </a:endParaRPr>
          </a:p>
          <a:p>
            <a:pPr algn="l"/>
            <a:r>
              <a:rPr lang="en-US" sz="1600" b="1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Thanks for the show, yeah; I had a good look</a:t>
            </a:r>
            <a:r>
              <a:rPr lang="en-US" sz="1600" b="1" u="sng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</a:p>
          <a:p>
            <a:pPr algn="l"/>
            <a:endParaRPr lang="en-US" sz="1600" b="1" u="sng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/>
            <a:r>
              <a:rPr lang="en-US" sz="1600" b="1" u="sng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 </a:t>
            </a:r>
            <a:r>
              <a:rPr lang="en-US" sz="1600" b="1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ugly can hide behind nice</a:t>
            </a:r>
            <a:r>
              <a:rPr lang="en-US" sz="1600" b="1" u="sng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algn="l"/>
            <a:endParaRPr lang="en-US" sz="1600" b="1" u="sng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/>
            <a:r>
              <a:rPr lang="en-US" sz="1600" b="1" u="sng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Lie </a:t>
            </a:r>
            <a:r>
              <a:rPr lang="en-US" sz="1600" b="1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I’ll take back all that you took</a:t>
            </a:r>
            <a:r>
              <a:rPr lang="en-US" sz="1600" b="1" u="sng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algn="l"/>
            <a:endParaRPr lang="en-US" sz="1600" b="1" u="sng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/>
            <a:r>
              <a:rPr lang="en-US" sz="1600" b="1" u="sng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Gotta</a:t>
            </a:r>
            <a:r>
              <a:rPr lang="en-US" sz="1600" b="1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’ disclose it, baby, </a:t>
            </a:r>
            <a:r>
              <a:rPr lang="en-US" sz="1600" b="1" u="sng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gotta</a:t>
            </a:r>
            <a:r>
              <a:rPr lang="en-US" sz="1600" b="1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’ disclose.</a:t>
            </a:r>
          </a:p>
          <a:p>
            <a:pPr algn="l"/>
            <a:endParaRPr lang="en-US" sz="1600" b="1" u="sng" dirty="0"/>
          </a:p>
          <a:p>
            <a:pPr algn="l"/>
            <a:endParaRPr lang="en-US" sz="1600" b="1" u="sng" dirty="0" smtClean="0"/>
          </a:p>
          <a:p>
            <a:pPr algn="l"/>
            <a:endParaRPr lang="en-US" sz="1600" b="1" u="sng" dirty="0" smtClean="0"/>
          </a:p>
          <a:p>
            <a:pPr algn="l"/>
            <a:endParaRPr lang="en-US" sz="1600" b="1" u="sng" dirty="0"/>
          </a:p>
          <a:p>
            <a:pPr algn="l"/>
            <a:endParaRPr lang="en-US" sz="1600" b="1" u="sng" dirty="0" smtClean="0"/>
          </a:p>
          <a:p>
            <a:pPr algn="l"/>
            <a:endParaRPr lang="en-US" sz="1600" b="1" u="sng" dirty="0"/>
          </a:p>
          <a:p>
            <a:pPr algn="l"/>
            <a:r>
              <a:rPr lang="en-US" sz="1600" dirty="0" smtClean="0"/>
              <a:t>[</a:t>
            </a:r>
            <a:r>
              <a:rPr lang="en-US" sz="1600" b="1" dirty="0" smtClean="0"/>
              <a:t>Note:  </a:t>
            </a:r>
            <a:r>
              <a:rPr lang="en-US" sz="1600" dirty="0" smtClean="0"/>
              <a:t>Inspection, though typical, does not foreclose a buyer from claiming breach of the implied warranty of suitability or quality with regard to defects not discoverable through such means.  Breach of such a warranty typically gives rise to a claim for rescission as a matter of equity.]</a:t>
            </a:r>
            <a:endParaRPr lang="en-US" sz="1400" dirty="0" smtClean="0"/>
          </a:p>
          <a:p>
            <a:pPr algn="l"/>
            <a:endParaRPr lang="en-US" sz="1600" b="1" u="sng" dirty="0"/>
          </a:p>
        </p:txBody>
      </p:sp>
      <p:sp>
        <p:nvSpPr>
          <p:cNvPr id="35844" name="AutoShape 4"/>
          <p:cNvSpPr>
            <a:spLocks noChangeArrowheads="1"/>
          </p:cNvSpPr>
          <p:nvPr/>
        </p:nvSpPr>
        <p:spPr bwMode="auto">
          <a:xfrm>
            <a:off x="0" y="0"/>
            <a:ext cx="1752600" cy="68580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1"/>
              </a:solidFill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2133600" y="4953000"/>
            <a:ext cx="6553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endParaRPr lang="en-US"/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0" y="6583363"/>
            <a:ext cx="9144000" cy="274637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Disclose It!,  v. 2015.11.23</a:t>
            </a:r>
            <a:endParaRPr lang="en-US" sz="12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5858" name="Text Box 18"/>
          <p:cNvSpPr txBox="1">
            <a:spLocks noChangeArrowheads="1"/>
          </p:cNvSpPr>
          <p:nvPr/>
        </p:nvSpPr>
        <p:spPr bwMode="auto">
          <a:xfrm>
            <a:off x="152400" y="228600"/>
            <a:ext cx="1600200" cy="366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5425" indent="-2254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rgbClr val="FF0000"/>
                </a:solidFill>
              </a:rPr>
              <a:t>Intro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rgbClr val="FF0000"/>
                </a:solidFill>
              </a:rPr>
              <a:t>Verse 1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rgbClr val="FF0000"/>
                </a:solidFill>
              </a:rPr>
              <a:t>Verse 2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rgbClr val="FF0000"/>
                </a:solidFill>
              </a:rPr>
              <a:t>Refrain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rgbClr val="FFFFFF"/>
                </a:solidFill>
              </a:rPr>
              <a:t>Verse 3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chemeClr val="accent1"/>
                </a:solidFill>
              </a:rPr>
              <a:t>Verse 4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chemeClr val="accent1"/>
                </a:solidFill>
              </a:rPr>
              <a:t>Refrain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chemeClr val="accent1"/>
                </a:solidFill>
              </a:rPr>
              <a:t>Bridge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chemeClr val="accent1"/>
                </a:solidFill>
              </a:rPr>
              <a:t>Verse 1 (reprise)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chemeClr val="accent1"/>
                </a:solidFill>
              </a:rPr>
              <a:t>Coda</a:t>
            </a:r>
            <a:endParaRPr lang="en-US" sz="1600" b="1" i="1" dirty="0">
              <a:solidFill>
                <a:schemeClr val="folHlink"/>
              </a:solidFill>
            </a:endParaRPr>
          </a:p>
        </p:txBody>
      </p:sp>
      <p:pic>
        <p:nvPicPr>
          <p:cNvPr id="2" name="Picture 1" descr="ABANDONED_INNER_CITY_HOME_AT_10212_WILBUR_AVENUE_ATTRACTS_VANDALS_AND_LITTERBUGS_-_NARA_-_55026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52400"/>
            <a:ext cx="2715988" cy="400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3364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762000"/>
            <a:ext cx="6705600" cy="5562600"/>
          </a:xfrm>
        </p:spPr>
        <p:txBody>
          <a:bodyPr/>
          <a:lstStyle/>
          <a:p>
            <a:pPr algn="l"/>
            <a:r>
              <a:rPr lang="en-US" sz="1600" i="1" dirty="0" smtClean="0">
                <a:solidFill>
                  <a:schemeClr val="tx1"/>
                </a:solidFill>
              </a:rPr>
              <a:t>Verse </a:t>
            </a:r>
            <a:r>
              <a:rPr lang="en-US" sz="1600" i="1" dirty="0"/>
              <a:t>4</a:t>
            </a:r>
            <a:r>
              <a:rPr lang="en-US" sz="1600" i="1" dirty="0" smtClean="0">
                <a:solidFill>
                  <a:schemeClr val="tx1"/>
                </a:solidFill>
              </a:rPr>
              <a:t>:</a:t>
            </a:r>
          </a:p>
          <a:p>
            <a:pPr algn="l"/>
            <a:endParaRPr lang="en-US" sz="1600" dirty="0">
              <a:solidFill>
                <a:schemeClr val="tx1"/>
              </a:solidFill>
            </a:endParaRPr>
          </a:p>
          <a:p>
            <a:pPr algn="l"/>
            <a:r>
              <a:rPr lang="en-US" sz="1600" b="1" u="sng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Confess </a:t>
            </a:r>
            <a:r>
              <a:rPr lang="en-US" sz="1600" b="1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I’ll listen.  We might strike a deal</a:t>
            </a:r>
            <a:r>
              <a:rPr lang="en-US" sz="1600" b="1" u="sng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algn="l"/>
            <a:endParaRPr lang="en-US" sz="1600" b="1" u="sng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/>
            <a:r>
              <a:rPr lang="en-US" sz="1600" b="1" u="sng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Some </a:t>
            </a:r>
            <a:r>
              <a:rPr lang="en-US" sz="1600" b="1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pains I will bear for a price.</a:t>
            </a:r>
          </a:p>
          <a:p>
            <a:pPr algn="l"/>
            <a:endParaRPr lang="en-US" sz="1600" b="1" u="sng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/>
            <a:r>
              <a:rPr lang="en-US" sz="1600" b="1" u="sng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Speak </a:t>
            </a:r>
            <a:r>
              <a:rPr lang="en-US" sz="1600" b="1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well and </a:t>
            </a:r>
            <a:r>
              <a:rPr lang="en-US" sz="1600" b="1" u="sng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true </a:t>
            </a:r>
            <a:r>
              <a:rPr lang="en-US" sz="1600" b="1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</a:t>
            </a:r>
            <a:r>
              <a:rPr lang="en-US" sz="1600" b="1" u="sng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me.  Make your </a:t>
            </a:r>
            <a:r>
              <a:rPr lang="en-US" sz="1600" b="1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appeal.</a:t>
            </a:r>
          </a:p>
          <a:p>
            <a:pPr algn="l"/>
            <a:endParaRPr lang="en-US" sz="1600" b="1" u="sng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/>
            <a:r>
              <a:rPr lang="en-US" sz="1600" b="1" u="sng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Gotta</a:t>
            </a:r>
            <a:r>
              <a:rPr lang="en-US" sz="1600" b="1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’ disclose it, baby, </a:t>
            </a:r>
            <a:r>
              <a:rPr lang="en-US" sz="1600" b="1" u="sng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gotta</a:t>
            </a:r>
            <a:r>
              <a:rPr lang="en-US" sz="1600" b="1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’ disclose</a:t>
            </a:r>
            <a:r>
              <a:rPr lang="en-US" sz="1600" b="1" u="sng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algn="l"/>
            <a:endParaRPr lang="en-US" sz="1600" b="1" u="sng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/>
            <a:r>
              <a:rPr lang="en-US" sz="1600" b="1" u="sng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US" sz="1600" b="1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truth, yeah, disrobe it, baby.  Come on, disclose,</a:t>
            </a:r>
          </a:p>
          <a:p>
            <a:pPr algn="l"/>
            <a:endParaRPr lang="en-US" sz="1600" b="1" u="sng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/>
            <a:r>
              <a:rPr lang="en-US" sz="1600" b="1" u="sng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</a:t>
            </a:r>
            <a:r>
              <a:rPr lang="en-US" sz="1600" b="1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should to know to me.</a:t>
            </a:r>
          </a:p>
          <a:p>
            <a:pPr algn="l"/>
            <a:endParaRPr lang="en-US" sz="1600" b="1" u="sng" dirty="0" smtClean="0"/>
          </a:p>
          <a:p>
            <a:pPr algn="l"/>
            <a:endParaRPr lang="en-US" sz="1600" b="1" u="sng" dirty="0"/>
          </a:p>
          <a:p>
            <a:pPr algn="l"/>
            <a:r>
              <a:rPr lang="en-US" sz="1600" dirty="0" smtClean="0"/>
              <a:t>[</a:t>
            </a:r>
            <a:r>
              <a:rPr lang="en-US" sz="1600" b="1" dirty="0" smtClean="0"/>
              <a:t>Note:  </a:t>
            </a:r>
            <a:r>
              <a:rPr lang="en-US" sz="1600" dirty="0" smtClean="0"/>
              <a:t>Implied warranties of suitability or quality may be excluded or modified by agreement (though some jurisdictions refuse to enforce a general disclaimer with respect to residential properties).]</a:t>
            </a:r>
            <a:endParaRPr lang="en-US" sz="1400" dirty="0" smtClean="0"/>
          </a:p>
          <a:p>
            <a:pPr algn="l"/>
            <a:endParaRPr lang="en-US" sz="1600" b="1" u="sng" dirty="0"/>
          </a:p>
        </p:txBody>
      </p:sp>
      <p:sp>
        <p:nvSpPr>
          <p:cNvPr id="35844" name="AutoShape 4"/>
          <p:cNvSpPr>
            <a:spLocks noChangeArrowheads="1"/>
          </p:cNvSpPr>
          <p:nvPr/>
        </p:nvSpPr>
        <p:spPr bwMode="auto">
          <a:xfrm>
            <a:off x="0" y="0"/>
            <a:ext cx="1752600" cy="68580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1"/>
              </a:solidFill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2133600" y="4953000"/>
            <a:ext cx="6553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endParaRPr lang="en-US"/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0" y="6583363"/>
            <a:ext cx="9144000" cy="274637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Disclose It!,  v. 2015.11.23</a:t>
            </a:r>
            <a:endParaRPr lang="en-US" sz="12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5858" name="Text Box 18"/>
          <p:cNvSpPr txBox="1">
            <a:spLocks noChangeArrowheads="1"/>
          </p:cNvSpPr>
          <p:nvPr/>
        </p:nvSpPr>
        <p:spPr bwMode="auto">
          <a:xfrm>
            <a:off x="152400" y="228600"/>
            <a:ext cx="1600200" cy="366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5425" indent="-2254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rgbClr val="FF0000"/>
                </a:solidFill>
              </a:rPr>
              <a:t>Intro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rgbClr val="FF0000"/>
                </a:solidFill>
              </a:rPr>
              <a:t>Verse 1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rgbClr val="FF0000"/>
                </a:solidFill>
              </a:rPr>
              <a:t>Verse 2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rgbClr val="FF0000"/>
                </a:solidFill>
              </a:rPr>
              <a:t>Refrain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rgbClr val="FF0000"/>
                </a:solidFill>
              </a:rPr>
              <a:t>Verse 3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rgbClr val="FFFFFF"/>
                </a:solidFill>
              </a:rPr>
              <a:t>Verse 4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chemeClr val="accent1"/>
                </a:solidFill>
              </a:rPr>
              <a:t>Refrain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chemeClr val="accent1"/>
                </a:solidFill>
              </a:rPr>
              <a:t>Bridge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chemeClr val="accent1"/>
                </a:solidFill>
              </a:rPr>
              <a:t>Verse 1 (reprise)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chemeClr val="accent1"/>
                </a:solidFill>
              </a:rPr>
              <a:t>Coda</a:t>
            </a:r>
            <a:endParaRPr lang="en-US" sz="1600" b="1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5974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228600"/>
            <a:ext cx="7162800" cy="5562600"/>
          </a:xfrm>
        </p:spPr>
        <p:txBody>
          <a:bodyPr/>
          <a:lstStyle/>
          <a:p>
            <a:pPr algn="l"/>
            <a:r>
              <a:rPr lang="en-US" sz="1600" i="1" dirty="0" smtClean="0">
                <a:solidFill>
                  <a:schemeClr val="tx1"/>
                </a:solidFill>
              </a:rPr>
              <a:t>Refrain</a:t>
            </a:r>
            <a:r>
              <a:rPr lang="en-US" sz="1600" i="1" dirty="0">
                <a:solidFill>
                  <a:schemeClr val="tx1"/>
                </a:solidFill>
              </a:rPr>
              <a:t>:</a:t>
            </a:r>
            <a:endParaRPr lang="en-US" sz="1600" dirty="0">
              <a:solidFill>
                <a:schemeClr val="tx1"/>
              </a:solidFill>
            </a:endParaRPr>
          </a:p>
          <a:p>
            <a:pPr algn="l"/>
            <a:r>
              <a:rPr lang="en-US" sz="1600" dirty="0">
                <a:solidFill>
                  <a:schemeClr val="tx1"/>
                </a:solidFill>
              </a:rPr>
              <a:t> 	</a:t>
            </a:r>
            <a:endParaRPr lang="en-US" sz="1600" u="sng" dirty="0">
              <a:solidFill>
                <a:schemeClr val="tx1"/>
              </a:solidFill>
            </a:endParaRPr>
          </a:p>
          <a:p>
            <a:pPr algn="l"/>
            <a:r>
              <a:rPr lang="en-US" sz="1600" b="1" u="sng" dirty="0" err="1" smtClean="0">
                <a:solidFill>
                  <a:schemeClr val="tx1"/>
                </a:solidFill>
              </a:rPr>
              <a:t>Whatcha</a:t>
            </a:r>
            <a:r>
              <a:rPr lang="en-US" sz="1600" b="1" u="sng" dirty="0">
                <a:solidFill>
                  <a:schemeClr val="tx1"/>
                </a:solidFill>
              </a:rPr>
              <a:t>’	trying to hide?  Look </a:t>
            </a:r>
            <a:r>
              <a:rPr lang="en-US" sz="1600" b="1" u="sng" dirty="0" smtClean="0">
                <a:solidFill>
                  <a:schemeClr val="tx1"/>
                </a:solidFill>
              </a:rPr>
              <a:t>me straight </a:t>
            </a:r>
            <a:r>
              <a:rPr lang="en-US" sz="1600" b="1" u="sng" dirty="0">
                <a:solidFill>
                  <a:schemeClr val="tx1"/>
                </a:solidFill>
              </a:rPr>
              <a:t>in the eye.</a:t>
            </a:r>
          </a:p>
          <a:p>
            <a:pPr algn="l"/>
            <a:endParaRPr lang="en-US" sz="1600" b="1" dirty="0" smtClean="0"/>
          </a:p>
          <a:p>
            <a:pPr algn="l"/>
            <a:r>
              <a:rPr lang="en-US" sz="1600" b="1" u="sng" dirty="0" smtClean="0">
                <a:solidFill>
                  <a:schemeClr val="tx1"/>
                </a:solidFill>
              </a:rPr>
              <a:t>Don’t</a:t>
            </a:r>
            <a:r>
              <a:rPr lang="en-US" sz="1600" b="1" u="sng" dirty="0" smtClean="0"/>
              <a:t> </a:t>
            </a:r>
            <a:r>
              <a:rPr lang="en-US" sz="1600" b="1" u="sng" dirty="0" smtClean="0">
                <a:solidFill>
                  <a:schemeClr val="tx1"/>
                </a:solidFill>
              </a:rPr>
              <a:t>play </a:t>
            </a:r>
            <a:r>
              <a:rPr lang="en-US" sz="1600" b="1" u="sng" dirty="0">
                <a:solidFill>
                  <a:schemeClr val="tx1"/>
                </a:solidFill>
              </a:rPr>
              <a:t>it shy.  </a:t>
            </a:r>
            <a:r>
              <a:rPr lang="en-US" sz="1600" b="1" u="sng" dirty="0" smtClean="0">
                <a:solidFill>
                  <a:schemeClr val="tx1"/>
                </a:solidFill>
              </a:rPr>
              <a:t>Disclose </a:t>
            </a:r>
            <a:r>
              <a:rPr lang="en-US" sz="1600" b="1" u="sng" dirty="0">
                <a:solidFill>
                  <a:schemeClr val="tx1"/>
                </a:solidFill>
              </a:rPr>
              <a:t>it </a:t>
            </a:r>
            <a:r>
              <a:rPr lang="en-US" sz="1600" b="1" u="sng" dirty="0" smtClean="0">
                <a:solidFill>
                  <a:schemeClr val="tx1"/>
                </a:solidFill>
              </a:rPr>
              <a:t>to me!</a:t>
            </a:r>
            <a:endParaRPr lang="en-US" sz="16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>
                <a:solidFill>
                  <a:schemeClr val="tx1"/>
                </a:solidFill>
              </a:rPr>
              <a:t>	</a:t>
            </a:r>
            <a:endParaRPr lang="en-US" sz="1600" b="1" u="sng" dirty="0">
              <a:solidFill>
                <a:schemeClr val="tx1"/>
              </a:solidFill>
            </a:endParaRPr>
          </a:p>
          <a:p>
            <a:pPr algn="l"/>
            <a:r>
              <a:rPr lang="en-US" sz="1600" b="1" u="sng" dirty="0" smtClean="0">
                <a:solidFill>
                  <a:schemeClr val="tx1"/>
                </a:solidFill>
              </a:rPr>
              <a:t>All the risk</a:t>
            </a:r>
            <a:r>
              <a:rPr lang="en-US" sz="1600" b="1" u="sng" dirty="0">
                <a:solidFill>
                  <a:schemeClr val="tx1"/>
                </a:solidFill>
              </a:rPr>
              <a:t>, all the woe, </a:t>
            </a:r>
            <a:r>
              <a:rPr lang="en-US" sz="1600" b="1" u="sng" dirty="0" smtClean="0">
                <a:solidFill>
                  <a:schemeClr val="tx1"/>
                </a:solidFill>
              </a:rPr>
              <a:t>you</a:t>
            </a:r>
            <a:r>
              <a:rPr lang="en-US" sz="1600" b="1" u="sng" dirty="0"/>
              <a:t> </a:t>
            </a:r>
            <a:r>
              <a:rPr lang="en-US" sz="1600" b="1" u="sng" dirty="0" smtClean="0">
                <a:solidFill>
                  <a:schemeClr val="tx1"/>
                </a:solidFill>
              </a:rPr>
              <a:t>do </a:t>
            </a:r>
            <a:r>
              <a:rPr lang="en-US" sz="1600" b="1" u="sng" dirty="0">
                <a:solidFill>
                  <a:schemeClr val="tx1"/>
                </a:solidFill>
              </a:rPr>
              <a:t>or should know,</a:t>
            </a:r>
          </a:p>
          <a:p>
            <a:pPr algn="l"/>
            <a:endParaRPr lang="en-US" sz="1600" b="1" dirty="0" smtClean="0"/>
          </a:p>
          <a:p>
            <a:pPr algn="l"/>
            <a:r>
              <a:rPr lang="en-US" sz="1600" b="1" u="sng" dirty="0" smtClean="0">
                <a:solidFill>
                  <a:schemeClr val="tx1"/>
                </a:solidFill>
              </a:rPr>
              <a:t>Behind </a:t>
            </a:r>
            <a:r>
              <a:rPr lang="en-US" sz="1600" b="1" u="sng" dirty="0">
                <a:solidFill>
                  <a:schemeClr val="tx1"/>
                </a:solidFill>
              </a:rPr>
              <a:t>or below—</a:t>
            </a:r>
            <a:r>
              <a:rPr lang="en-US" sz="1600" b="1" u="sng" dirty="0" smtClean="0">
                <a:solidFill>
                  <a:schemeClr val="tx1"/>
                </a:solidFill>
              </a:rPr>
              <a:t>disclose it to me</a:t>
            </a:r>
            <a:r>
              <a:rPr lang="en-US" sz="1600" b="1" u="sng" dirty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600" b="1" dirty="0">
                <a:solidFill>
                  <a:schemeClr val="tx1"/>
                </a:solidFill>
              </a:rPr>
              <a:t> </a:t>
            </a:r>
            <a:endParaRPr lang="en-US" sz="1600" b="1" u="sng" dirty="0">
              <a:solidFill>
                <a:schemeClr val="tx1"/>
              </a:solidFill>
            </a:endParaRPr>
          </a:p>
          <a:p>
            <a:pPr algn="l"/>
            <a:r>
              <a:rPr lang="en-US" sz="1600" b="1" u="sng" dirty="0" smtClean="0"/>
              <a:t>Unclothe</a:t>
            </a:r>
            <a:r>
              <a:rPr lang="en-US" sz="1600" b="1" u="sng" dirty="0" smtClean="0">
                <a:solidFill>
                  <a:schemeClr val="tx1"/>
                </a:solidFill>
              </a:rPr>
              <a:t> </a:t>
            </a:r>
            <a:r>
              <a:rPr lang="en-US" sz="1600" b="1" u="sng" dirty="0">
                <a:solidFill>
                  <a:schemeClr val="tx1"/>
                </a:solidFill>
              </a:rPr>
              <a:t>it </a:t>
            </a:r>
            <a:r>
              <a:rPr lang="en-US" sz="1600" b="1" u="sng" dirty="0" smtClean="0">
                <a:solidFill>
                  <a:schemeClr val="tx1"/>
                </a:solidFill>
              </a:rPr>
              <a:t>for me</a:t>
            </a:r>
            <a:r>
              <a:rPr lang="en-US" sz="1600" b="1" u="sng" dirty="0">
                <a:solidFill>
                  <a:schemeClr val="tx1"/>
                </a:solidFill>
              </a:rPr>
              <a:t>.  </a:t>
            </a:r>
            <a:r>
              <a:rPr lang="en-US" sz="1600" b="1" u="sng" dirty="0" smtClean="0">
                <a:solidFill>
                  <a:schemeClr val="tx1"/>
                </a:solidFill>
              </a:rPr>
              <a:t>Disclose it</a:t>
            </a:r>
            <a:r>
              <a:rPr lang="en-US" sz="1600" b="1" u="sng" dirty="0" smtClean="0"/>
              <a:t>!</a:t>
            </a:r>
            <a:r>
              <a:rPr lang="en-US" sz="1600" b="1" u="sng" dirty="0" smtClean="0">
                <a:solidFill>
                  <a:schemeClr val="tx1"/>
                </a:solidFill>
              </a:rPr>
              <a:t>  Disclose </a:t>
            </a:r>
            <a:r>
              <a:rPr lang="en-US" sz="1600" b="1" u="sng" dirty="0">
                <a:solidFill>
                  <a:schemeClr val="tx1"/>
                </a:solidFill>
              </a:rPr>
              <a:t>it </a:t>
            </a:r>
            <a:r>
              <a:rPr lang="en-US" sz="1600" b="1" u="sng" dirty="0" smtClean="0">
                <a:solidFill>
                  <a:schemeClr val="tx1"/>
                </a:solidFill>
              </a:rPr>
              <a:t>to me</a:t>
            </a:r>
            <a:r>
              <a:rPr lang="en-US" sz="1600" b="1" u="sng" dirty="0"/>
              <a:t>.</a:t>
            </a:r>
            <a:endParaRPr lang="en-US" sz="1600" b="1" u="sng" dirty="0">
              <a:solidFill>
                <a:schemeClr val="tx1"/>
              </a:solidFill>
            </a:endParaRPr>
          </a:p>
          <a:p>
            <a:pPr algn="l"/>
            <a:endParaRPr lang="en-US" sz="1600" b="1" u="sng" dirty="0" smtClean="0"/>
          </a:p>
          <a:p>
            <a:pPr algn="l"/>
            <a:endParaRPr lang="en-US" sz="1600" b="1" u="sng" dirty="0"/>
          </a:p>
        </p:txBody>
      </p:sp>
      <p:sp>
        <p:nvSpPr>
          <p:cNvPr id="35844" name="AutoShape 4"/>
          <p:cNvSpPr>
            <a:spLocks noChangeArrowheads="1"/>
          </p:cNvSpPr>
          <p:nvPr/>
        </p:nvSpPr>
        <p:spPr bwMode="auto">
          <a:xfrm>
            <a:off x="0" y="0"/>
            <a:ext cx="1752600" cy="68580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1"/>
              </a:solidFill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2133600" y="4953000"/>
            <a:ext cx="6553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endParaRPr lang="en-US"/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0" y="6583363"/>
            <a:ext cx="9144000" cy="274637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Disclose It!,  v. 2015.11.23</a:t>
            </a:r>
            <a:endParaRPr lang="en-US" sz="12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5858" name="Text Box 18"/>
          <p:cNvSpPr txBox="1">
            <a:spLocks noChangeArrowheads="1"/>
          </p:cNvSpPr>
          <p:nvPr/>
        </p:nvSpPr>
        <p:spPr bwMode="auto">
          <a:xfrm>
            <a:off x="152400" y="228600"/>
            <a:ext cx="1600200" cy="366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5425" indent="-2254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rgbClr val="FF0000"/>
                </a:solidFill>
              </a:rPr>
              <a:t>Intro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rgbClr val="FF0000"/>
                </a:solidFill>
              </a:rPr>
              <a:t>Verse 1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rgbClr val="FF0000"/>
                </a:solidFill>
              </a:rPr>
              <a:t>Verse 2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rgbClr val="FF0000"/>
                </a:solidFill>
              </a:rPr>
              <a:t>Refrain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rgbClr val="FF0000"/>
                </a:solidFill>
              </a:rPr>
              <a:t>Verse 3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rgbClr val="FF0000"/>
                </a:solidFill>
              </a:rPr>
              <a:t>Verse 4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rgbClr val="FFFFFF"/>
                </a:solidFill>
              </a:rPr>
              <a:t>Refrain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chemeClr val="accent1"/>
                </a:solidFill>
              </a:rPr>
              <a:t>Bridge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chemeClr val="accent1"/>
                </a:solidFill>
              </a:rPr>
              <a:t>Verse 1 (reprise)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chemeClr val="accent1"/>
                </a:solidFill>
              </a:rPr>
              <a:t>Coda</a:t>
            </a:r>
            <a:endParaRPr lang="en-US" sz="1600" b="1" i="1" dirty="0">
              <a:solidFill>
                <a:schemeClr val="folHlink"/>
              </a:solidFill>
            </a:endParaRPr>
          </a:p>
        </p:txBody>
      </p:sp>
      <p:pic>
        <p:nvPicPr>
          <p:cNvPr id="2" name="Picture 1" descr="Corfe_Castle_stitch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810000"/>
            <a:ext cx="6172200" cy="256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459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762000"/>
            <a:ext cx="7162800" cy="5562600"/>
          </a:xfrm>
        </p:spPr>
        <p:txBody>
          <a:bodyPr/>
          <a:lstStyle/>
          <a:p>
            <a:pPr algn="l"/>
            <a:endParaRPr lang="en-US" sz="1600" b="1" u="sng" dirty="0" smtClean="0"/>
          </a:p>
          <a:p>
            <a:pPr algn="l"/>
            <a:endParaRPr lang="en-US" sz="1600" b="1" u="sng" dirty="0"/>
          </a:p>
        </p:txBody>
      </p:sp>
      <p:sp>
        <p:nvSpPr>
          <p:cNvPr id="35844" name="AutoShape 4"/>
          <p:cNvSpPr>
            <a:spLocks noChangeArrowheads="1"/>
          </p:cNvSpPr>
          <p:nvPr/>
        </p:nvSpPr>
        <p:spPr bwMode="auto">
          <a:xfrm>
            <a:off x="0" y="0"/>
            <a:ext cx="1752600" cy="68580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1"/>
              </a:solidFill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2133600" y="4953000"/>
            <a:ext cx="6553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endParaRPr lang="en-US"/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0" y="6583363"/>
            <a:ext cx="9144000" cy="274637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Disclose It!,  v. 2015.11.23</a:t>
            </a:r>
            <a:endParaRPr lang="en-US" sz="12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5858" name="Text Box 18"/>
          <p:cNvSpPr txBox="1">
            <a:spLocks noChangeArrowheads="1"/>
          </p:cNvSpPr>
          <p:nvPr/>
        </p:nvSpPr>
        <p:spPr bwMode="auto">
          <a:xfrm>
            <a:off x="152400" y="228600"/>
            <a:ext cx="1600200" cy="366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5425" indent="-2254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rgbClr val="FF0000"/>
                </a:solidFill>
              </a:rPr>
              <a:t>Intro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rgbClr val="FF0000"/>
                </a:solidFill>
              </a:rPr>
              <a:t>Verse 1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rgbClr val="FF0000"/>
                </a:solidFill>
              </a:rPr>
              <a:t>Verse 2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rgbClr val="FF0000"/>
                </a:solidFill>
              </a:rPr>
              <a:t>Refrain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rgbClr val="FF0000"/>
                </a:solidFill>
              </a:rPr>
              <a:t>Verse 3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rgbClr val="FF0000"/>
                </a:solidFill>
              </a:rPr>
              <a:t>Verse 4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rgbClr val="FF0000"/>
                </a:solidFill>
              </a:rPr>
              <a:t>Refrain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rgbClr val="FFFFFF"/>
                </a:solidFill>
              </a:rPr>
              <a:t>Bridge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chemeClr val="accent1"/>
                </a:solidFill>
              </a:rPr>
              <a:t>Verse 1 (reprise)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chemeClr val="accent1"/>
                </a:solidFill>
              </a:rPr>
              <a:t>Coda</a:t>
            </a:r>
            <a:endParaRPr lang="en-US" sz="1600" b="1" i="1" dirty="0">
              <a:solidFill>
                <a:schemeClr val="folHlink"/>
              </a:solidFill>
            </a:endParaRPr>
          </a:p>
        </p:txBody>
      </p:sp>
      <p:pic>
        <p:nvPicPr>
          <p:cNvPr id="2" name="Picture 1" descr="Dalmore_House_front_do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52400"/>
            <a:ext cx="4675376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9451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edSoc2011">
  <a:themeElements>
    <a:clrScheme name="">
      <a:dk1>
        <a:srgbClr val="000000"/>
      </a:dk1>
      <a:lt1>
        <a:srgbClr val="FFFF99"/>
      </a:lt1>
      <a:dk2>
        <a:srgbClr val="000000"/>
      </a:dk2>
      <a:lt2>
        <a:srgbClr val="808080"/>
      </a:lt2>
      <a:accent1>
        <a:srgbClr val="0033CC"/>
      </a:accent1>
      <a:accent2>
        <a:srgbClr val="FF3300"/>
      </a:accent2>
      <a:accent3>
        <a:srgbClr val="FFFFCA"/>
      </a:accent3>
      <a:accent4>
        <a:srgbClr val="000000"/>
      </a:accent4>
      <a:accent5>
        <a:srgbClr val="AAADE2"/>
      </a:accent5>
      <a:accent6>
        <a:srgbClr val="E72D00"/>
      </a:accent6>
      <a:hlink>
        <a:srgbClr val="0033CC"/>
      </a:hlink>
      <a:folHlink>
        <a:srgbClr val="FF3300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FedSoc2011.thmx</Template>
  <TotalTime>19853</TotalTime>
  <Words>857</Words>
  <Application>Microsoft Macintosh PowerPoint</Application>
  <PresentationFormat>On-screen Show (4:3)</PresentationFormat>
  <Paragraphs>286</Paragraphs>
  <Slides>11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FedSoc2011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Chapman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Tom W. Bell</dc:creator>
  <cp:lastModifiedBy>Tom W. Bell</cp:lastModifiedBy>
  <cp:revision>115</cp:revision>
  <cp:lastPrinted>2007-02-21T17:18:15Z</cp:lastPrinted>
  <dcterms:created xsi:type="dcterms:W3CDTF">2001-01-10T10:56:04Z</dcterms:created>
  <dcterms:modified xsi:type="dcterms:W3CDTF">2015-11-24T03:55:51Z</dcterms:modified>
</cp:coreProperties>
</file>